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56" r:id="rId3"/>
    <p:sldId id="261" r:id="rId4"/>
    <p:sldId id="257" r:id="rId5"/>
    <p:sldId id="258" r:id="rId6"/>
    <p:sldId id="259" r:id="rId7"/>
    <p:sldId id="262" r:id="rId8"/>
    <p:sldId id="263" r:id="rId9"/>
    <p:sldId id="264" r:id="rId10"/>
    <p:sldId id="265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78" d="100"/>
          <a:sy n="78" d="100"/>
        </p:scale>
        <p:origin x="-840" y="4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:\SUNBEAM\B.Sc. II\Paper I Unit 1\FIS011-00465-1920x127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685800"/>
            <a:ext cx="8355234" cy="55626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362200" y="-22086"/>
            <a:ext cx="5486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Amphioxus (</a:t>
            </a:r>
            <a:r>
              <a:rPr lang="en-US" sz="4000" b="1" i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Lancelet</a:t>
            </a:r>
            <a:r>
              <a:rPr lang="en-US" sz="40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40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6858000" y="4038600"/>
            <a:ext cx="1524000" cy="18288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SUNBEAM\B.Sc. II\Paper I Unit 1\IMG_20200925_094911.jpg"/>
          <p:cNvPicPr>
            <a:picLocks noChangeAspect="1" noChangeArrowheads="1"/>
          </p:cNvPicPr>
          <p:nvPr/>
        </p:nvPicPr>
        <p:blipFill>
          <a:blip r:embed="rId2" cstate="print">
            <a:lum contrast="30000"/>
          </a:blip>
          <a:srcRect l="7000" t="12667" r="5600" b="15333"/>
          <a:stretch>
            <a:fillRect/>
          </a:stretch>
        </p:blipFill>
        <p:spPr bwMode="auto">
          <a:xfrm rot="5400000">
            <a:off x="-6210" y="920608"/>
            <a:ext cx="6413218" cy="5029201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5867400" y="533400"/>
            <a:ext cx="2743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Nervous system</a:t>
            </a:r>
          </a:p>
          <a:p>
            <a:pPr algn="ctr"/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90800" y="-152400"/>
            <a:ext cx="4038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Cephalochordata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E:\SUNBEAM\B.Sc. II\Paper I Unit 1\IMG_20200925_094337.jpg"/>
          <p:cNvPicPr>
            <a:picLocks noChangeAspect="1" noChangeArrowheads="1"/>
          </p:cNvPicPr>
          <p:nvPr/>
        </p:nvPicPr>
        <p:blipFill>
          <a:blip r:embed="rId2" cstate="print">
            <a:lum bright="-10000" contrast="30000"/>
          </a:blip>
          <a:srcRect l="10021" r="65186"/>
          <a:stretch>
            <a:fillRect/>
          </a:stretch>
        </p:blipFill>
        <p:spPr bwMode="auto">
          <a:xfrm rot="5400000">
            <a:off x="3083243" y="-1940242"/>
            <a:ext cx="2819400" cy="85286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76200" y="3581400"/>
            <a:ext cx="4876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Phylum- Chordata</a:t>
            </a:r>
          </a:p>
          <a:p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Sub-Phylum –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Cephalochordata</a:t>
            </a: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Class-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Leptocardii</a:t>
            </a: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Genus- 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Branchiostoma</a:t>
            </a:r>
            <a:endParaRPr lang="en-US" sz="20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181600" y="4133671"/>
            <a:ext cx="3352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Sub-Phylum –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Cephalochordata</a:t>
            </a: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019800" y="4819471"/>
            <a:ext cx="19992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Class-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Leptocardii</a:t>
            </a: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219766" y="5657671"/>
            <a:ext cx="24096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Genus- </a:t>
            </a:r>
            <a:r>
              <a:rPr lang="en-US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Branchiostoma</a:t>
            </a:r>
            <a:endParaRPr lang="en-US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734366" y="5657671"/>
            <a:ext cx="240963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Genus- </a:t>
            </a:r>
            <a:r>
              <a:rPr lang="en-US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Asymmetron</a:t>
            </a:r>
            <a:endParaRPr lang="en-US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(has unpaired gonads and asymmetrical </a:t>
            </a:r>
            <a:r>
              <a:rPr lang="en-US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metapleural</a:t>
            </a:r>
            <a:r>
              <a:rPr lang="en-US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folds)</a:t>
            </a:r>
            <a:endParaRPr lang="en-US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0" name="Straight Arrow Connector 9"/>
          <p:cNvCxnSpPr>
            <a:stCxn id="5" idx="2"/>
          </p:cNvCxnSpPr>
          <p:nvPr/>
        </p:nvCxnSpPr>
        <p:spPr>
          <a:xfrm rot="16200000" flipH="1">
            <a:off x="6699616" y="4661087"/>
            <a:ext cx="316468" cy="3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rot="10800000" flipV="1">
            <a:off x="6324600" y="5200471"/>
            <a:ext cx="609600" cy="4572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6" idx="2"/>
          </p:cNvCxnSpPr>
          <p:nvPr/>
        </p:nvCxnSpPr>
        <p:spPr>
          <a:xfrm rot="16200000" flipH="1">
            <a:off x="7047182" y="5161053"/>
            <a:ext cx="468868" cy="524367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6172200" y="3752671"/>
            <a:ext cx="15183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Classification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590800" y="420469"/>
            <a:ext cx="405976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Cephalo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-head, Chordata- Notochord</a:t>
            </a:r>
          </a:p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Notochord extends into the head region</a:t>
            </a:r>
          </a:p>
        </p:txBody>
      </p:sp>
      <p:sp>
        <p:nvSpPr>
          <p:cNvPr id="18" name="Oval 17"/>
          <p:cNvSpPr/>
          <p:nvPr/>
        </p:nvSpPr>
        <p:spPr>
          <a:xfrm>
            <a:off x="6553200" y="1371600"/>
            <a:ext cx="1524000" cy="533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76200" y="5075872"/>
            <a:ext cx="3962400" cy="1477328"/>
          </a:xfrm>
          <a:prstGeom prst="rect">
            <a:avLst/>
          </a:prstGeom>
          <a:ln w="28575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First described by German scientist Pallas in 1778 but he described it as a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Mollusca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Italian scientist Costa (1834) first described it as a chordate.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E:\SUNBEAM\B.Sc. II\Paper I Unit 1\186531_web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457200"/>
            <a:ext cx="7924800" cy="3589019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352800" y="-22086"/>
            <a:ext cx="289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Burrowing Habit</a:t>
            </a:r>
            <a:endParaRPr lang="en-US" sz="28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E:\SUNBEAM\B.Sc. II\Paper I Unit 1\186531_web.jpg"/>
          <p:cNvPicPr>
            <a:picLocks noChangeAspect="1" noChangeArrowheads="1"/>
          </p:cNvPicPr>
          <p:nvPr/>
        </p:nvPicPr>
        <p:blipFill>
          <a:blip r:embed="rId2"/>
          <a:srcRect l="16346" t="16985" r="64423" b="4459"/>
          <a:stretch>
            <a:fillRect/>
          </a:stretch>
        </p:blipFill>
        <p:spPr bwMode="auto">
          <a:xfrm>
            <a:off x="1447800" y="5181600"/>
            <a:ext cx="823784" cy="1524000"/>
          </a:xfrm>
          <a:prstGeom prst="rect">
            <a:avLst/>
          </a:prstGeom>
          <a:noFill/>
        </p:spPr>
      </p:pic>
      <p:pic>
        <p:nvPicPr>
          <p:cNvPr id="5" name="Picture 2" descr="E:\SUNBEAM\B.Sc. II\Paper I Unit 1\FIS011-00465-1920x127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2493191" y="4364809"/>
            <a:ext cx="1040033" cy="692415"/>
          </a:xfrm>
          <a:prstGeom prst="rect">
            <a:avLst/>
          </a:prstGeom>
          <a:noFill/>
        </p:spPr>
      </p:pic>
      <p:pic>
        <p:nvPicPr>
          <p:cNvPr id="6" name="Picture 2" descr="E:\SUNBEAM\B.Sc. II\Paper I Unit 1\FIS011-00465-1920x127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8239407">
            <a:off x="4245791" y="4364809"/>
            <a:ext cx="1040033" cy="692415"/>
          </a:xfrm>
          <a:prstGeom prst="rect">
            <a:avLst/>
          </a:prstGeom>
          <a:noFill/>
        </p:spPr>
      </p:pic>
      <p:pic>
        <p:nvPicPr>
          <p:cNvPr id="7" name="Picture 2" descr="E:\SUNBEAM\B.Sc. II\Paper I Unit 1\FIS011-00465-1920x127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2267160">
            <a:off x="6116774" y="4375619"/>
            <a:ext cx="1040033" cy="692415"/>
          </a:xfrm>
          <a:prstGeom prst="rect">
            <a:avLst/>
          </a:prstGeom>
          <a:noFill/>
        </p:spPr>
      </p:pic>
      <p:pic>
        <p:nvPicPr>
          <p:cNvPr id="8" name="Picture 2" descr="E:\SUNBEAM\B.Sc. II\Paper I Unit 1\186531_web.jpg"/>
          <p:cNvPicPr>
            <a:picLocks noChangeAspect="1" noChangeArrowheads="1"/>
          </p:cNvPicPr>
          <p:nvPr/>
        </p:nvPicPr>
        <p:blipFill>
          <a:blip r:embed="rId2"/>
          <a:srcRect l="16346" t="79830" r="64423" b="4459"/>
          <a:stretch>
            <a:fillRect/>
          </a:stretch>
        </p:blipFill>
        <p:spPr bwMode="auto">
          <a:xfrm>
            <a:off x="6324600" y="6400800"/>
            <a:ext cx="823784" cy="304800"/>
          </a:xfrm>
          <a:prstGeom prst="rect">
            <a:avLst/>
          </a:prstGeom>
          <a:noFill/>
        </p:spPr>
      </p:pic>
      <p:pic>
        <p:nvPicPr>
          <p:cNvPr id="9" name="Picture 2" descr="E:\SUNBEAM\B.Sc. II\Paper I Unit 1\FIS011-00465-1920x1278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4133649">
            <a:off x="6095660" y="5693137"/>
            <a:ext cx="1213952" cy="692415"/>
          </a:xfrm>
          <a:prstGeom prst="rect">
            <a:avLst/>
          </a:prstGeom>
          <a:noFill/>
        </p:spPr>
      </p:pic>
      <p:pic>
        <p:nvPicPr>
          <p:cNvPr id="10" name="Picture 2" descr="E:\SUNBEAM\B.Sc. II\Paper I Unit 1\186531_web.jpg"/>
          <p:cNvPicPr>
            <a:picLocks noChangeAspect="1" noChangeArrowheads="1"/>
          </p:cNvPicPr>
          <p:nvPr/>
        </p:nvPicPr>
        <p:blipFill>
          <a:blip r:embed="rId2"/>
          <a:srcRect l="16346" t="16985" r="64423" b="4459"/>
          <a:stretch>
            <a:fillRect/>
          </a:stretch>
        </p:blipFill>
        <p:spPr bwMode="auto">
          <a:xfrm>
            <a:off x="8001000" y="5181600"/>
            <a:ext cx="823784" cy="1524000"/>
          </a:xfrm>
          <a:prstGeom prst="rect">
            <a:avLst/>
          </a:prstGeom>
          <a:noFill/>
        </p:spPr>
      </p:pic>
      <p:cxnSp>
        <p:nvCxnSpPr>
          <p:cNvPr id="12" name="Straight Arrow Connector 11"/>
          <p:cNvCxnSpPr/>
          <p:nvPr/>
        </p:nvCxnSpPr>
        <p:spPr>
          <a:xfrm flipV="1">
            <a:off x="2133600" y="4724400"/>
            <a:ext cx="457200" cy="304800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3505200" y="4648200"/>
            <a:ext cx="457200" cy="1588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5486400" y="4648200"/>
            <a:ext cx="457200" cy="1588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rot="5400000">
            <a:off x="6286500" y="5295900"/>
            <a:ext cx="381000" cy="1588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7240588" y="5791200"/>
            <a:ext cx="531812" cy="1588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/>
          <p:cNvSpPr/>
          <p:nvPr/>
        </p:nvSpPr>
        <p:spPr>
          <a:xfrm>
            <a:off x="1524000" y="5181600"/>
            <a:ext cx="381000" cy="381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3048000" y="4191000"/>
            <a:ext cx="381000" cy="381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4953000" y="4419600"/>
            <a:ext cx="381000" cy="381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6705600" y="4876800"/>
            <a:ext cx="381000" cy="381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6629400" y="6324600"/>
            <a:ext cx="381000" cy="381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8077200" y="5181600"/>
            <a:ext cx="381000" cy="381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1981200" y="1143000"/>
            <a:ext cx="762000" cy="685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4495800" y="1371600"/>
            <a:ext cx="762000" cy="685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2819400" y="99060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Head Region</a:t>
            </a:r>
            <a:endParaRPr lang="en-US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External Features (Morphology)</a:t>
            </a:r>
          </a:p>
        </p:txBody>
      </p:sp>
      <p:pic>
        <p:nvPicPr>
          <p:cNvPr id="2050" name="Picture 2" descr="E:\SUNBEAM\B.Sc. II\Paper I Unit 1\IMG_20200925_094337.jpg"/>
          <p:cNvPicPr>
            <a:picLocks noChangeAspect="1" noChangeArrowheads="1"/>
          </p:cNvPicPr>
          <p:nvPr/>
        </p:nvPicPr>
        <p:blipFill>
          <a:blip r:embed="rId2" cstate="print">
            <a:lum bright="-10000" contrast="30000"/>
          </a:blip>
          <a:srcRect l="5583" r="23544"/>
          <a:stretch>
            <a:fillRect/>
          </a:stretch>
        </p:blipFill>
        <p:spPr bwMode="auto">
          <a:xfrm rot="5400000">
            <a:off x="1524000" y="-990600"/>
            <a:ext cx="6096000" cy="8839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Oval 4"/>
          <p:cNvSpPr/>
          <p:nvPr/>
        </p:nvSpPr>
        <p:spPr>
          <a:xfrm>
            <a:off x="2971800" y="1066800"/>
            <a:ext cx="5562600" cy="12192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381000" y="1295400"/>
            <a:ext cx="838200" cy="53340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SUNBEAM\B.Sc. II\Paper I Unit 1\IMG_20200925_102218.jpg"/>
          <p:cNvPicPr>
            <a:picLocks noChangeAspect="1" noChangeArrowheads="1"/>
          </p:cNvPicPr>
          <p:nvPr/>
        </p:nvPicPr>
        <p:blipFill>
          <a:blip r:embed="rId2" cstate="print">
            <a:lum bright="-10000" contrast="30000"/>
          </a:blip>
          <a:srcRect l="12500" r="21398" b="10452"/>
          <a:stretch>
            <a:fillRect/>
          </a:stretch>
        </p:blipFill>
        <p:spPr bwMode="auto">
          <a:xfrm rot="5400000">
            <a:off x="335448" y="197951"/>
            <a:ext cx="3824903" cy="3886200"/>
          </a:xfrm>
          <a:prstGeom prst="rect">
            <a:avLst/>
          </a:prstGeom>
          <a:noFill/>
        </p:spPr>
      </p:pic>
      <p:pic>
        <p:nvPicPr>
          <p:cNvPr id="3075" name="Picture 3" descr="E:\SUNBEAM\B.Sc. II\Paper I Unit 1\IMG_20200925_102231.jpg"/>
          <p:cNvPicPr>
            <a:picLocks noChangeAspect="1" noChangeArrowheads="1"/>
          </p:cNvPicPr>
          <p:nvPr/>
        </p:nvPicPr>
        <p:blipFill>
          <a:blip r:embed="rId3" cstate="print">
            <a:lum bright="-10000" contrast="30000"/>
          </a:blip>
          <a:srcRect l="13953" r="25000"/>
          <a:stretch>
            <a:fillRect/>
          </a:stretch>
        </p:blipFill>
        <p:spPr bwMode="auto">
          <a:xfrm rot="5400000">
            <a:off x="5372100" y="-788432"/>
            <a:ext cx="2667000" cy="4419600"/>
          </a:xfrm>
          <a:prstGeom prst="rect">
            <a:avLst/>
          </a:prstGeom>
          <a:noFill/>
        </p:spPr>
      </p:pic>
      <p:pic>
        <p:nvPicPr>
          <p:cNvPr id="3076" name="Picture 4" descr="E:\SUNBEAM\B.Sc. II\Paper I Unit 1\IMG_20200925_102241.jpg"/>
          <p:cNvPicPr>
            <a:picLocks noChangeAspect="1" noChangeArrowheads="1"/>
          </p:cNvPicPr>
          <p:nvPr/>
        </p:nvPicPr>
        <p:blipFill>
          <a:blip r:embed="rId4" cstate="print">
            <a:lum bright="-10000" contrast="30000"/>
          </a:blip>
          <a:srcRect l="25321" r="33654"/>
          <a:stretch>
            <a:fillRect/>
          </a:stretch>
        </p:blipFill>
        <p:spPr bwMode="auto">
          <a:xfrm rot="5400000">
            <a:off x="5429246" y="2876553"/>
            <a:ext cx="2438400" cy="4457693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1371600" y="-76200"/>
            <a:ext cx="1828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Body Wall</a:t>
            </a:r>
          </a:p>
        </p:txBody>
      </p:sp>
      <p:sp>
        <p:nvSpPr>
          <p:cNvPr id="6" name="Rectangle 5"/>
          <p:cNvSpPr/>
          <p:nvPr/>
        </p:nvSpPr>
        <p:spPr>
          <a:xfrm>
            <a:off x="5867400" y="2754868"/>
            <a:ext cx="1828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Notochord</a:t>
            </a:r>
          </a:p>
        </p:txBody>
      </p:sp>
      <p:sp>
        <p:nvSpPr>
          <p:cNvPr id="7" name="Rectangle 6"/>
          <p:cNvSpPr/>
          <p:nvPr/>
        </p:nvSpPr>
        <p:spPr>
          <a:xfrm>
            <a:off x="5257800" y="6324600"/>
            <a:ext cx="3276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Enterocoelom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(body cavity)</a:t>
            </a:r>
          </a:p>
        </p:txBody>
      </p:sp>
      <p:sp>
        <p:nvSpPr>
          <p:cNvPr id="8" name="Rectangle 7"/>
          <p:cNvSpPr/>
          <p:nvPr/>
        </p:nvSpPr>
        <p:spPr>
          <a:xfrm>
            <a:off x="228600" y="4038600"/>
            <a:ext cx="3886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Delicate Skin (exterior most)</a:t>
            </a:r>
          </a:p>
          <a:p>
            <a:pPr marL="342900" indent="-342900">
              <a:buAutoNum type="arabicPeriod"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Well developed muscles</a:t>
            </a:r>
          </a:p>
          <a:p>
            <a:pPr marL="342900" indent="-342900">
              <a:buAutoNum type="arabicPeriod"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Parietal Peritoneum</a:t>
            </a:r>
          </a:p>
        </p:txBody>
      </p:sp>
      <p:sp>
        <p:nvSpPr>
          <p:cNvPr id="9" name="Rectangle 8"/>
          <p:cNvSpPr/>
          <p:nvPr/>
        </p:nvSpPr>
        <p:spPr>
          <a:xfrm>
            <a:off x="4419600" y="2971800"/>
            <a:ext cx="4724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en-US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Large vacuolated cells during developmental stages</a:t>
            </a:r>
          </a:p>
          <a:p>
            <a:pPr algn="just">
              <a:buFont typeface="Arial" pitchFamily="34" charset="0"/>
              <a:buChar char="•"/>
            </a:pPr>
            <a:r>
              <a:rPr lang="en-US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Alternate rigid homogeneous gelatinous plates in adults</a:t>
            </a:r>
          </a:p>
        </p:txBody>
      </p:sp>
      <p:sp>
        <p:nvSpPr>
          <p:cNvPr id="10" name="Oval 9"/>
          <p:cNvSpPr/>
          <p:nvPr/>
        </p:nvSpPr>
        <p:spPr>
          <a:xfrm>
            <a:off x="7924800" y="4191000"/>
            <a:ext cx="838200" cy="68580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6477000" y="5361710"/>
            <a:ext cx="1371600" cy="4572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7848600" y="4953000"/>
            <a:ext cx="990600" cy="762000"/>
          </a:xfrm>
          <a:prstGeom prst="ellipse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:\SUNBEAM\B.Sc. II\Paper I Unit 1\IMG_20200925_094732.jpg"/>
          <p:cNvPicPr>
            <a:picLocks noChangeAspect="1" noChangeArrowheads="1"/>
          </p:cNvPicPr>
          <p:nvPr/>
        </p:nvPicPr>
        <p:blipFill>
          <a:blip r:embed="rId2" cstate="print">
            <a:lum bright="10000" contrast="30000"/>
          </a:blip>
          <a:srcRect l="51316" t="3947" r="9211" b="2632"/>
          <a:stretch>
            <a:fillRect/>
          </a:stretch>
        </p:blipFill>
        <p:spPr bwMode="auto">
          <a:xfrm rot="5400000">
            <a:off x="2095500" y="-1562100"/>
            <a:ext cx="4876799" cy="8763000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0" y="0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Digestive System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5334000"/>
            <a:ext cx="10668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Alimentary Canal – Mouth, Oral Hood, Velum and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Enterostome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, Pharynx,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Oesophagus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algn="just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                             Intestine, Anus</a:t>
            </a:r>
          </a:p>
          <a:p>
            <a:pPr algn="just">
              <a:buFont typeface="Arial" pitchFamily="34" charset="0"/>
              <a:buChar char="•"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Digestive Glands –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Midgut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Diverticulum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(liver)</a:t>
            </a:r>
          </a:p>
          <a:p>
            <a:pPr algn="just">
              <a:buFont typeface="Arial" pitchFamily="34" charset="0"/>
              <a:buChar char="•"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Physiology of Digestion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SUNBEAM\B.Sc. II\Paper I Unit 1\IMG_20200925_094743.jpg"/>
          <p:cNvPicPr>
            <a:picLocks noChangeAspect="1" noChangeArrowheads="1"/>
          </p:cNvPicPr>
          <p:nvPr/>
        </p:nvPicPr>
        <p:blipFill>
          <a:blip r:embed="rId2" cstate="print">
            <a:lum bright="10000" contrast="30000"/>
          </a:blip>
          <a:srcRect l="8951" t="52675" r="50309"/>
          <a:stretch>
            <a:fillRect/>
          </a:stretch>
        </p:blipFill>
        <p:spPr bwMode="auto">
          <a:xfrm rot="5400000">
            <a:off x="-205408" y="327991"/>
            <a:ext cx="4373217" cy="3810000"/>
          </a:xfrm>
          <a:prstGeom prst="rect">
            <a:avLst/>
          </a:prstGeom>
          <a:noFill/>
        </p:spPr>
      </p:pic>
      <p:pic>
        <p:nvPicPr>
          <p:cNvPr id="1027" name="Picture 3" descr="E:\SUNBEAM\B.Sc. II\Paper I Unit 1\IMG_20200925_094809.jp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 l="12000" r="59000"/>
          <a:stretch>
            <a:fillRect/>
          </a:stretch>
        </p:blipFill>
        <p:spPr bwMode="auto">
          <a:xfrm rot="16200000" flipH="1" flipV="1">
            <a:off x="3511296" y="1365504"/>
            <a:ext cx="2121408" cy="8686800"/>
          </a:xfrm>
          <a:prstGeom prst="rect">
            <a:avLst/>
          </a:prstGeom>
          <a:noFill/>
        </p:spPr>
      </p:pic>
      <p:pic>
        <p:nvPicPr>
          <p:cNvPr id="4" name="Picture 2" descr="E:\SUNBEAM\B.Sc. II\Paper I Unit 1\IMG_20200925_094743.jpg"/>
          <p:cNvPicPr>
            <a:picLocks noChangeAspect="1" noChangeArrowheads="1"/>
          </p:cNvPicPr>
          <p:nvPr/>
        </p:nvPicPr>
        <p:blipFill>
          <a:blip r:embed="rId4" cstate="print"/>
          <a:srcRect l="42284" t="9877" r="35494" b="50617"/>
          <a:stretch>
            <a:fillRect/>
          </a:stretch>
        </p:blipFill>
        <p:spPr bwMode="auto">
          <a:xfrm rot="5400000">
            <a:off x="5295900" y="-1181100"/>
            <a:ext cx="2209800" cy="4876800"/>
          </a:xfrm>
          <a:prstGeom prst="rect">
            <a:avLst/>
          </a:prstGeom>
          <a:noFill/>
        </p:spPr>
      </p:pic>
      <p:pic>
        <p:nvPicPr>
          <p:cNvPr id="5" name="Picture 2" descr="E:\SUNBEAM\B.Sc. II\Paper I Unit 1\IMG_20200925_094743.jpg"/>
          <p:cNvPicPr>
            <a:picLocks noChangeAspect="1" noChangeArrowheads="1"/>
          </p:cNvPicPr>
          <p:nvPr/>
        </p:nvPicPr>
        <p:blipFill>
          <a:blip r:embed="rId5" cstate="print">
            <a:lum bright="10000" contrast="20000"/>
          </a:blip>
          <a:srcRect l="64506" t="3292" b="44033"/>
          <a:stretch>
            <a:fillRect/>
          </a:stretch>
        </p:blipFill>
        <p:spPr bwMode="auto">
          <a:xfrm rot="5400000">
            <a:off x="5076825" y="1400175"/>
            <a:ext cx="2190750" cy="4267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SUNBEAM\B.Sc. II\Paper I Unit 1\IMG_20200925_094826.jpg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 l="7200" t="28133" b="14800"/>
          <a:stretch>
            <a:fillRect/>
          </a:stretch>
        </p:blipFill>
        <p:spPr bwMode="auto">
          <a:xfrm>
            <a:off x="76200" y="304800"/>
            <a:ext cx="8915400" cy="3317544"/>
          </a:xfrm>
          <a:prstGeom prst="rect">
            <a:avLst/>
          </a:prstGeom>
          <a:noFill/>
        </p:spPr>
      </p:pic>
      <p:pic>
        <p:nvPicPr>
          <p:cNvPr id="2051" name="Picture 3" descr="E:\SUNBEAM\B.Sc. II\Paper I Unit 1\IMG_20200925_094843.jpg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 l="29600" r="7800"/>
          <a:stretch>
            <a:fillRect/>
          </a:stretch>
        </p:blipFill>
        <p:spPr bwMode="auto">
          <a:xfrm rot="5400000">
            <a:off x="1805569" y="2281559"/>
            <a:ext cx="3040416" cy="6041954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0" y="0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Circulatory System</a:t>
            </a:r>
          </a:p>
        </p:txBody>
      </p:sp>
      <p:sp>
        <p:nvSpPr>
          <p:cNvPr id="5" name="Rectangle 4"/>
          <p:cNvSpPr/>
          <p:nvPr/>
        </p:nvSpPr>
        <p:spPr>
          <a:xfrm>
            <a:off x="6096000" y="4724400"/>
            <a:ext cx="3276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Flow of Blood in the body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E:\SUNBEAM\B.Sc. II\Paper I Unit 1\IMG_20200925_094901.jpg"/>
          <p:cNvPicPr>
            <a:picLocks noChangeAspect="1" noChangeArrowheads="1"/>
          </p:cNvPicPr>
          <p:nvPr/>
        </p:nvPicPr>
        <p:blipFill>
          <a:blip r:embed="rId2" cstate="print"/>
          <a:srcRect l="9800" t="11067" r="9600" b="12133"/>
          <a:stretch>
            <a:fillRect/>
          </a:stretch>
        </p:blipFill>
        <p:spPr bwMode="auto">
          <a:xfrm rot="5400000">
            <a:off x="-914400" y="1600200"/>
            <a:ext cx="6096000" cy="3962400"/>
          </a:xfrm>
          <a:prstGeom prst="rect">
            <a:avLst/>
          </a:prstGeom>
          <a:noFill/>
        </p:spPr>
      </p:pic>
      <p:pic>
        <p:nvPicPr>
          <p:cNvPr id="3077" name="Picture 5" descr="E:\SUNBEAM\B.Sc. II\Paper I Unit 1\IMG_20200925_094908.jp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 l="10833" r="16250"/>
          <a:stretch>
            <a:fillRect/>
          </a:stretch>
        </p:blipFill>
        <p:spPr bwMode="auto">
          <a:xfrm rot="5400000">
            <a:off x="3641271" y="1115786"/>
            <a:ext cx="6019802" cy="4702629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0" y="0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Excretory System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10567</TotalTime>
  <Words>161</Words>
  <Application>Microsoft Office PowerPoint</Application>
  <PresentationFormat>On-screen Show (4:3)</PresentationFormat>
  <Paragraphs>36</Paragraphs>
  <Slides>10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Lenovo</dc:creator>
  <cp:lastModifiedBy>Lenovo</cp:lastModifiedBy>
  <cp:revision>17</cp:revision>
  <dcterms:created xsi:type="dcterms:W3CDTF">2006-08-16T00:00:00Z</dcterms:created>
  <dcterms:modified xsi:type="dcterms:W3CDTF">2022-01-27T10:48:41Z</dcterms:modified>
</cp:coreProperties>
</file>