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080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SUNBEAM\B.Sc. II\Physiology\IMG_20200925_120805.jpg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 l="8242" t="26374" b="14286"/>
          <a:stretch>
            <a:fillRect/>
          </a:stretch>
        </p:blipFill>
        <p:spPr bwMode="auto">
          <a:xfrm>
            <a:off x="152401" y="609600"/>
            <a:ext cx="6324600" cy="33528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362200" y="-98286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Physiology of Blood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E:\SUNBEAM\B.Sc. II\Physiology\IMG_20200925_120818.jpg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 l="19600" t="3067" r="11800" b="8933"/>
          <a:stretch>
            <a:fillRect/>
          </a:stretch>
        </p:blipFill>
        <p:spPr bwMode="auto">
          <a:xfrm rot="5400000">
            <a:off x="4876799" y="2667000"/>
            <a:ext cx="3581399" cy="46481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SUNBEAM\B.Sc. II\Physiology\IMG_20200925_121151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l="11600" t="4667" r="3400"/>
          <a:stretch>
            <a:fillRect/>
          </a:stretch>
        </p:blipFill>
        <p:spPr bwMode="auto">
          <a:xfrm>
            <a:off x="152400" y="228600"/>
            <a:ext cx="8839200" cy="2971800"/>
          </a:xfrm>
          <a:prstGeom prst="rect">
            <a:avLst/>
          </a:prstGeom>
          <a:noFill/>
        </p:spPr>
      </p:pic>
      <p:pic>
        <p:nvPicPr>
          <p:cNvPr id="9219" name="Picture 3" descr="E:\SUNBEAM\B.Sc. II\Physiology\IMG_20200925_121205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3200" t="19067" r="3400" b="16667"/>
          <a:stretch>
            <a:fillRect/>
          </a:stretch>
        </p:blipFill>
        <p:spPr bwMode="auto">
          <a:xfrm>
            <a:off x="152400" y="3276600"/>
            <a:ext cx="8915400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SUNBEAM\B.Sc. II\Physiology\IMG_20200925_121222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l="14000" t="20133" r="16000" b="3600"/>
          <a:stretch>
            <a:fillRect/>
          </a:stretch>
        </p:blipFill>
        <p:spPr bwMode="auto">
          <a:xfrm>
            <a:off x="152400" y="685799"/>
            <a:ext cx="4876800" cy="4572001"/>
          </a:xfrm>
          <a:prstGeom prst="rect">
            <a:avLst/>
          </a:prstGeom>
          <a:noFill/>
        </p:spPr>
      </p:pic>
      <p:pic>
        <p:nvPicPr>
          <p:cNvPr id="10243" name="Picture 3" descr="E:\SUNBEAM\B.Sc. II\Physiology\IMG_20200925_121252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12000" t="13733" r="4000" b="4400"/>
          <a:stretch>
            <a:fillRect/>
          </a:stretch>
        </p:blipFill>
        <p:spPr bwMode="auto">
          <a:xfrm rot="5400000">
            <a:off x="4305299" y="1104901"/>
            <a:ext cx="5562602" cy="3810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143000" y="228600"/>
            <a:ext cx="3063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Electrical Conduction</a:t>
            </a:r>
            <a:endParaRPr lang="en-US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86400" y="5715000"/>
            <a:ext cx="3352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Sounds of the Heart heard at different areas of the chest</a:t>
            </a:r>
            <a:endParaRPr lang="en-US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SUNBEAM\B.Sc. II\Physiology\IMG_20200925_121243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l="8600" t="18000" r="14400"/>
          <a:stretch>
            <a:fillRect/>
          </a:stretch>
        </p:blipFill>
        <p:spPr bwMode="auto">
          <a:xfrm rot="5400000">
            <a:off x="1219198" y="-381001"/>
            <a:ext cx="6248399" cy="8077201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667000" y="0"/>
            <a:ext cx="36207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Electrocardiogram (ECG)</a:t>
            </a:r>
            <a:endParaRPr lang="en-US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SUNBEAM\B.Sc. II\Physiology\IMG_20200925_121234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l="7200" t="22533" b="16133"/>
          <a:stretch>
            <a:fillRect/>
          </a:stretch>
        </p:blipFill>
        <p:spPr bwMode="auto">
          <a:xfrm>
            <a:off x="152400" y="228600"/>
            <a:ext cx="8763000" cy="2895600"/>
          </a:xfrm>
          <a:prstGeom prst="rect">
            <a:avLst/>
          </a:prstGeom>
          <a:noFill/>
        </p:spPr>
      </p:pic>
      <p:pic>
        <p:nvPicPr>
          <p:cNvPr id="12290" name="Picture 2" descr="E:\SUNBEAM\B.Sc. II\Physiology\IMG_20200925_121310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l="7600" t="11067" r="2600" b="17200"/>
          <a:stretch>
            <a:fillRect/>
          </a:stretch>
        </p:blipFill>
        <p:spPr bwMode="auto">
          <a:xfrm>
            <a:off x="152400" y="3200400"/>
            <a:ext cx="8763000" cy="3581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SUNBEAM\B.Sc. II\Physiology\IMG_20200925_120840.jpg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 l="1351" t="34234" r="41954" b="15315"/>
          <a:stretch>
            <a:fillRect/>
          </a:stretch>
        </p:blipFill>
        <p:spPr bwMode="auto">
          <a:xfrm>
            <a:off x="152400" y="381000"/>
            <a:ext cx="4953000" cy="2514600"/>
          </a:xfrm>
          <a:prstGeom prst="rect">
            <a:avLst/>
          </a:prstGeom>
          <a:noFill/>
        </p:spPr>
      </p:pic>
      <p:pic>
        <p:nvPicPr>
          <p:cNvPr id="2051" name="Picture 3" descr="E:\SUNBEAM\B.Sc. II\Physiology\IMG_20200925_120904.jpg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 l="3172" t="21269" b="27736"/>
          <a:stretch>
            <a:fillRect/>
          </a:stretch>
        </p:blipFill>
        <p:spPr bwMode="auto">
          <a:xfrm rot="5400000">
            <a:off x="3941583" y="1731783"/>
            <a:ext cx="6366232" cy="3581401"/>
          </a:xfrm>
          <a:prstGeom prst="rect">
            <a:avLst/>
          </a:prstGeom>
          <a:noFill/>
        </p:spPr>
      </p:pic>
      <p:pic>
        <p:nvPicPr>
          <p:cNvPr id="4" name="Picture 2" descr="E:\SUNBEAM\B.Sc. II\Physiology\IMG_20200925_120840.jp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l="60663" t="34234" r="2703" b="15315"/>
          <a:stretch>
            <a:fillRect/>
          </a:stretch>
        </p:blipFill>
        <p:spPr bwMode="auto">
          <a:xfrm>
            <a:off x="152400" y="3200400"/>
            <a:ext cx="5029200" cy="2514600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 rot="10800000" flipV="1">
            <a:off x="990600" y="2209800"/>
            <a:ext cx="3505200" cy="1371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2400" y="0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Formation of RBCs (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Erythropoiesis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00600" y="-37011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Regulation of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Erythropoiesis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SUNBEAM\B.Sc. II\Physiology\IMG_20200925_120927.jpg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 l="15400" t="2000" r="15800" b="3600"/>
          <a:stretch>
            <a:fillRect/>
          </a:stretch>
        </p:blipFill>
        <p:spPr bwMode="auto">
          <a:xfrm rot="5400000">
            <a:off x="1163665" y="-935065"/>
            <a:ext cx="6664270" cy="8686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SUNBEAM\B.Sc. II\Physiology\IMG_20200925_120948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l="6000" t="24133" b="12400"/>
          <a:stretch>
            <a:fillRect/>
          </a:stretch>
        </p:blipFill>
        <p:spPr bwMode="auto">
          <a:xfrm>
            <a:off x="76200" y="761999"/>
            <a:ext cx="8915400" cy="48006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47800" y="54114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Different WBCs found in Blood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71800" y="0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Heart Anatomy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E:\SUNBEAM\B.Sc. II\Physiology\IMG_20200925_121048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l="25400" t="8667" r="5200" b="10533"/>
          <a:stretch>
            <a:fillRect/>
          </a:stretch>
        </p:blipFill>
        <p:spPr bwMode="auto">
          <a:xfrm>
            <a:off x="381000" y="761999"/>
            <a:ext cx="4648200" cy="3352801"/>
          </a:xfrm>
          <a:prstGeom prst="rect">
            <a:avLst/>
          </a:prstGeom>
          <a:noFill/>
        </p:spPr>
      </p:pic>
      <p:pic>
        <p:nvPicPr>
          <p:cNvPr id="5" name="Picture 2" descr="E:\SUNBEAM\B.Sc. II\Physiology\IMG_20200925_121026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3600" t="20933" r="4800" b="16933"/>
          <a:stretch>
            <a:fillRect/>
          </a:stretch>
        </p:blipFill>
        <p:spPr bwMode="auto">
          <a:xfrm>
            <a:off x="381000" y="4224608"/>
            <a:ext cx="7162800" cy="2480992"/>
          </a:xfrm>
          <a:prstGeom prst="rect">
            <a:avLst/>
          </a:prstGeom>
          <a:noFill/>
        </p:spPr>
      </p:pic>
      <p:sp>
        <p:nvSpPr>
          <p:cNvPr id="6" name="Oval 5"/>
          <p:cNvSpPr/>
          <p:nvPr/>
        </p:nvSpPr>
        <p:spPr>
          <a:xfrm>
            <a:off x="2133600" y="3505200"/>
            <a:ext cx="32766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181600" y="3200400"/>
            <a:ext cx="533400" cy="457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953000" y="1219200"/>
            <a:ext cx="4191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Point of Maximal Intensity (PMI)</a:t>
            </a:r>
          </a:p>
          <a:p>
            <a:pPr algn="just"/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apex touches the chest muscles and the beat can be felt at this region.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SUNBEAM\B.Sc. II\Physiology\IMG_20200925_121017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l="9600" t="3600" b="6267"/>
          <a:stretch>
            <a:fillRect/>
          </a:stretch>
        </p:blipFill>
        <p:spPr bwMode="auto">
          <a:xfrm>
            <a:off x="152400" y="304800"/>
            <a:ext cx="8763000" cy="640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E:\SUNBEAM\B.Sc. II\Physiology\IMG_20200925_121040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l="14800" t="6800" r="2600" b="15600"/>
          <a:stretch>
            <a:fillRect/>
          </a:stretch>
        </p:blipFill>
        <p:spPr bwMode="auto">
          <a:xfrm>
            <a:off x="76200" y="217714"/>
            <a:ext cx="8991600" cy="63354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SUNBEAM\B.Sc. II\Physiology\IMG_20200925_121103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l="8000" t="11067" r="4200"/>
          <a:stretch>
            <a:fillRect/>
          </a:stretch>
        </p:blipFill>
        <p:spPr bwMode="auto">
          <a:xfrm>
            <a:off x="76200" y="381000"/>
            <a:ext cx="4191000" cy="5943600"/>
          </a:xfrm>
          <a:prstGeom prst="rect">
            <a:avLst/>
          </a:prstGeom>
          <a:noFill/>
        </p:spPr>
      </p:pic>
      <p:pic>
        <p:nvPicPr>
          <p:cNvPr id="7171" name="Picture 3" descr="E:\SUNBEAM\B.Sc. II\Physiology\IMG_20200925_121111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8800" t="13467" r="4000" b="8400"/>
          <a:stretch>
            <a:fillRect/>
          </a:stretch>
        </p:blipFill>
        <p:spPr bwMode="auto">
          <a:xfrm>
            <a:off x="4343400" y="381000"/>
            <a:ext cx="4762370" cy="594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SUNBEAM\B.Sc. II\Physiology\IMG_20200925_121123.jpg"/>
          <p:cNvPicPr>
            <a:picLocks noChangeAspect="1" noChangeArrowheads="1"/>
          </p:cNvPicPr>
          <p:nvPr/>
        </p:nvPicPr>
        <p:blipFill>
          <a:blip r:embed="rId2" cstate="print"/>
          <a:srcRect t="24933" r="8200" b="11067"/>
          <a:stretch>
            <a:fillRect/>
          </a:stretch>
        </p:blipFill>
        <p:spPr bwMode="auto">
          <a:xfrm rot="16200000" flipH="1" flipV="1">
            <a:off x="-381002" y="838200"/>
            <a:ext cx="6553202" cy="518160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486400" y="1219200"/>
            <a:ext cx="36576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Double Circulation</a:t>
            </a:r>
          </a:p>
          <a:p>
            <a:pPr algn="ctr"/>
            <a:endParaRPr lang="en-US" sz="2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Systemic Circulation – Collection of deoxygenated blood from the body and distribution of oxygenated blood to the body.</a:t>
            </a:r>
          </a:p>
          <a:p>
            <a:pPr algn="just"/>
            <a:endParaRPr lang="en-U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Pulmonary Circulation – Deoxygenated blood sent to the lungs for oxygenation and oxygenated blood brought from the lungs into the heart for distribution</a:t>
            </a:r>
            <a:endParaRPr lang="en-US" sz="20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102</Words>
  <Application>Microsoft Office PowerPoint</Application>
  <PresentationFormat>On-screen Show (4:3)</PresentationFormat>
  <Paragraphs>15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Lenovo</dc:creator>
  <cp:lastModifiedBy>Lenovo</cp:lastModifiedBy>
  <cp:revision>7</cp:revision>
  <dcterms:created xsi:type="dcterms:W3CDTF">2006-08-16T00:00:00Z</dcterms:created>
  <dcterms:modified xsi:type="dcterms:W3CDTF">2020-09-25T07:28:56Z</dcterms:modified>
</cp:coreProperties>
</file>