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UNBEAM\B.Sc. II\Human Evolution\evolution-stages-of-man-from-walking-on-all-fours-back-to-bent-over-computer-2A9180C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b="14815"/>
          <a:stretch>
            <a:fillRect/>
          </a:stretch>
        </p:blipFill>
        <p:spPr bwMode="auto">
          <a:xfrm>
            <a:off x="-228600" y="762000"/>
            <a:ext cx="9372600" cy="3886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48768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Baskerville Old Face" pitchFamily="18" charset="0"/>
              </a:rPr>
              <a:t>Human Evolution</a:t>
            </a:r>
            <a:endParaRPr lang="en-US" sz="54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194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bg1"/>
                </a:solidFill>
                <a:latin typeface="Baskerville Old Face" pitchFamily="18" charset="0"/>
              </a:rPr>
              <a:t>Homo Sapiens </a:t>
            </a:r>
            <a:r>
              <a:rPr lang="en-US" sz="2000" b="1" dirty="0" err="1" smtClean="0">
                <a:solidFill>
                  <a:schemeClr val="bg1"/>
                </a:solidFill>
                <a:latin typeface="Baskerville Old Face" pitchFamily="18" charset="0"/>
              </a:rPr>
              <a:t>Neanderthalensis</a:t>
            </a:r>
            <a:r>
              <a:rPr lang="en-US" sz="2000" b="1" dirty="0" smtClean="0">
                <a:solidFill>
                  <a:schemeClr val="bg1"/>
                </a:solidFill>
                <a:latin typeface="Baskerville Old Face" pitchFamily="18" charset="0"/>
              </a:rPr>
              <a:t> :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 The Home erectus gradually evolved into the Homo Sapiens. In this transitional event two sub-species of the Homo sapiens have been identified. One the primitive man who has been labeled Homo </a:t>
            </a:r>
            <a:r>
              <a:rPr lang="en-US" sz="2000" dirty="0" err="1" smtClean="0">
                <a:solidFill>
                  <a:schemeClr val="bg1"/>
                </a:solidFill>
                <a:latin typeface="Baskerville Old Face" pitchFamily="18" charset="0"/>
              </a:rPr>
              <a:t>sapien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 Neanderthal and two the modern man who is called Homo sapiens </a:t>
            </a:r>
            <a:r>
              <a:rPr lang="en-US" sz="2000" dirty="0" err="1" smtClean="0">
                <a:solidFill>
                  <a:schemeClr val="bg1"/>
                </a:solidFill>
                <a:latin typeface="Baskerville Old Face" pitchFamily="18" charset="0"/>
              </a:rPr>
              <a:t>sapiens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. Most of the evidences about the primitive man that have been unearthed are 75,000 years old. The first fossil that was found of the Neanderthal type was a skull cap found in Germany. The cranial capacity of Neanderthal exceeded that of the modern man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. </a:t>
            </a:r>
            <a:r>
              <a:rPr lang="en-US" sz="2000" b="1" dirty="0" smtClean="0">
                <a:solidFill>
                  <a:srgbClr val="FFFF00"/>
                </a:solidFill>
                <a:latin typeface="Baskerville Old Face" pitchFamily="18" charset="0"/>
              </a:rPr>
              <a:t>It </a:t>
            </a:r>
            <a:r>
              <a:rPr lang="en-US" sz="2000" b="1" dirty="0" smtClean="0">
                <a:solidFill>
                  <a:srgbClr val="FFFF00"/>
                </a:solidFill>
                <a:latin typeface="Baskerville Old Face" pitchFamily="18" charset="0"/>
              </a:rPr>
              <a:t>ranged from 1200 to 1610 c.c</a:t>
            </a:r>
            <a:r>
              <a:rPr lang="en-US" sz="2000" b="1" dirty="0" smtClean="0">
                <a:solidFill>
                  <a:srgbClr val="FFFF00"/>
                </a:solidFill>
                <a:latin typeface="Baskerville Old Face" pitchFamily="18" charset="0"/>
              </a:rPr>
              <a:t>.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Their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culture has come to known as Mousterian culture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.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For the first time pointed stone flakes which seem certainly to be spearheads have also been found.</a:t>
            </a:r>
            <a:endParaRPr lang="en-US" sz="20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10242" name="Picture 2" descr="E:\SUNBEAM\B.Sc. II\Human Evolution\01-march_neanderthal-spee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858000" cy="3606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0"/>
            <a:ext cx="4953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Baskerville Old Face" pitchFamily="18" charset="0"/>
              </a:rPr>
              <a:t>Homo Sapiens </a:t>
            </a:r>
            <a:r>
              <a:rPr lang="en-US" sz="2800" b="1" dirty="0" err="1" smtClean="0">
                <a:solidFill>
                  <a:srgbClr val="FFFF00"/>
                </a:solidFill>
                <a:latin typeface="Baskerville Old Face" pitchFamily="18" charset="0"/>
              </a:rPr>
              <a:t>Neanderthalensis</a:t>
            </a:r>
            <a:r>
              <a:rPr lang="en-US" sz="2800" b="1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SUNBEAM\B.Sc. II\Human Evolution\B9qEyucCUAIyPJ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19100"/>
            <a:ext cx="7467600" cy="46101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15058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The fossil remains of Cro-Magnons (</a:t>
            </a:r>
            <a:r>
              <a:rPr lang="en-US" sz="2000" i="1" dirty="0" smtClean="0">
                <a:solidFill>
                  <a:srgbClr val="FFFF00"/>
                </a:solidFill>
                <a:latin typeface="Baskerville Old Face" pitchFamily="18" charset="0"/>
              </a:rPr>
              <a:t>Homo </a:t>
            </a:r>
            <a:r>
              <a:rPr lang="en-US" sz="2000" i="1" dirty="0" smtClean="0">
                <a:solidFill>
                  <a:srgbClr val="FFFF00"/>
                </a:solidFill>
                <a:latin typeface="Baskerville Old Face" pitchFamily="18" charset="0"/>
              </a:rPr>
              <a:t>sapiens </a:t>
            </a:r>
            <a:r>
              <a:rPr lang="en-US" sz="2000" i="1" dirty="0" err="1" smtClean="0">
                <a:solidFill>
                  <a:srgbClr val="FFFF00"/>
                </a:solidFill>
                <a:latin typeface="Baskerville Old Face" pitchFamily="18" charset="0"/>
              </a:rPr>
              <a:t>sapiens</a:t>
            </a:r>
            <a:r>
              <a:rPr lang="en-US" sz="2000" i="1" dirty="0" smtClean="0">
                <a:solidFill>
                  <a:srgbClr val="FFFF00"/>
                </a:solidFill>
                <a:latin typeface="Baskerville Old Face" pitchFamily="18" charset="0"/>
              </a:rPr>
              <a:t>), a representative of our species, Homo </a:t>
            </a:r>
            <a:r>
              <a:rPr lang="en-US" sz="2000" i="1" dirty="0" smtClean="0">
                <a:solidFill>
                  <a:srgbClr val="FFFF00"/>
                </a:solidFill>
                <a:latin typeface="Baskerville Old Face" pitchFamily="18" charset="0"/>
              </a:rPr>
              <a:t>sapiens,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were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unearthed from a French rock-shelter in the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village of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Les </a:t>
            </a:r>
            <a:r>
              <a:rPr lang="en-US" sz="2000" dirty="0" err="1" smtClean="0">
                <a:solidFill>
                  <a:srgbClr val="FFFF00"/>
                </a:solidFill>
                <a:latin typeface="Baskerville Old Face" pitchFamily="18" charset="0"/>
              </a:rPr>
              <a:t>Ezgies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. They were about 35,000 years old. The </a:t>
            </a:r>
            <a:r>
              <a:rPr lang="en-US" sz="2000" dirty="0" err="1" smtClean="0">
                <a:solidFill>
                  <a:srgbClr val="FFFF00"/>
                </a:solidFill>
                <a:latin typeface="Baskerville Old Face" pitchFamily="18" charset="0"/>
              </a:rPr>
              <a:t>Cro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- </a:t>
            </a:r>
            <a:r>
              <a:rPr lang="en-US" sz="2000" dirty="0" err="1" smtClean="0">
                <a:solidFill>
                  <a:srgbClr val="FFFF00"/>
                </a:solidFill>
                <a:latin typeface="Baskerville Old Face" pitchFamily="18" charset="0"/>
              </a:rPr>
              <a:t>Magnon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people occurred in Europe and left behind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very elaborate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cave paintings showing attainment of a form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of culture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not unlike our own.</a:t>
            </a:r>
            <a:endParaRPr lang="en-US" sz="2000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8208" y="-76200"/>
            <a:ext cx="5803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askerville Old Face" pitchFamily="18" charset="0"/>
              </a:rPr>
              <a:t>Cro-Magnons (</a:t>
            </a:r>
            <a:r>
              <a:rPr lang="en-US" sz="2800" i="1" dirty="0" smtClean="0">
                <a:solidFill>
                  <a:schemeClr val="bg1"/>
                </a:solidFill>
                <a:latin typeface="Baskerville Old Face" pitchFamily="18" charset="0"/>
              </a:rPr>
              <a:t>Homo sapiens </a:t>
            </a:r>
            <a:r>
              <a:rPr lang="en-US" sz="2800" i="1" dirty="0" err="1" smtClean="0">
                <a:solidFill>
                  <a:schemeClr val="bg1"/>
                </a:solidFill>
                <a:latin typeface="Baskerville Old Face" pitchFamily="18" charset="0"/>
              </a:rPr>
              <a:t>sapiens</a:t>
            </a:r>
            <a:r>
              <a:rPr lang="en-US" sz="2800" i="1" dirty="0" smtClean="0">
                <a:solidFill>
                  <a:schemeClr val="bg1"/>
                </a:solidFill>
                <a:latin typeface="Baskerville Old Face" pitchFamily="18" charset="0"/>
              </a:rPr>
              <a:t>)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SUNBEAM\B.Sc. II\Human Evolution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1"/>
            <a:ext cx="8915400" cy="3352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E:\SUNBEAM\B.Sc. II\Human Evolution\skulls-imgae.gif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609600" y="3657599"/>
            <a:ext cx="8077200" cy="3061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27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Baskerville Old Face" pitchFamily="18" charset="0"/>
              </a:rPr>
              <a:t>The family to which human beings belong is called </a:t>
            </a:r>
            <a:r>
              <a:rPr lang="en-US" sz="2800" dirty="0" err="1" smtClean="0">
                <a:solidFill>
                  <a:schemeClr val="bg1"/>
                </a:solidFill>
                <a:latin typeface="Baskerville Old Face" pitchFamily="18" charset="0"/>
              </a:rPr>
              <a:t>Hominidae</a:t>
            </a:r>
            <a:r>
              <a:rPr lang="en-US" sz="2800" dirty="0" smtClean="0">
                <a:solidFill>
                  <a:schemeClr val="bg1"/>
                </a:solidFill>
                <a:latin typeface="Baskerville Old Face" pitchFamily="18" charset="0"/>
              </a:rPr>
              <a:t>. It was in the </a:t>
            </a:r>
            <a:r>
              <a:rPr lang="en-US" sz="2800" dirty="0" smtClean="0">
                <a:solidFill>
                  <a:srgbClr val="FFFF00"/>
                </a:solidFill>
                <a:latin typeface="Baskerville Old Face" pitchFamily="18" charset="0"/>
              </a:rPr>
              <a:t>Miocene</a:t>
            </a:r>
            <a:r>
              <a:rPr lang="en-US" sz="2800" dirty="0" smtClean="0">
                <a:solidFill>
                  <a:schemeClr val="bg1"/>
                </a:solidFill>
                <a:latin typeface="Baskerville Old Face" pitchFamily="18" charset="0"/>
              </a:rPr>
              <a:t> age that the family </a:t>
            </a:r>
            <a:r>
              <a:rPr lang="en-US" sz="2800" dirty="0" err="1" smtClean="0">
                <a:solidFill>
                  <a:schemeClr val="bg1"/>
                </a:solidFill>
                <a:latin typeface="Baskerville Old Face" pitchFamily="18" charset="0"/>
              </a:rPr>
              <a:t>Hominidae</a:t>
            </a:r>
            <a:r>
              <a:rPr lang="en-US" sz="2800" dirty="0" smtClean="0">
                <a:solidFill>
                  <a:schemeClr val="bg1"/>
                </a:solidFill>
                <a:latin typeface="Baskerville Old Face" pitchFamily="18" charset="0"/>
              </a:rPr>
              <a:t> split from the </a:t>
            </a:r>
            <a:r>
              <a:rPr lang="en-US" sz="2800" dirty="0" err="1" smtClean="0">
                <a:solidFill>
                  <a:srgbClr val="FF0000"/>
                </a:solidFill>
                <a:latin typeface="Baskerville Old Face" pitchFamily="18" charset="0"/>
              </a:rPr>
              <a:t>Pongidae</a:t>
            </a:r>
            <a:r>
              <a:rPr lang="en-US" sz="2800" dirty="0" smtClean="0">
                <a:solidFill>
                  <a:srgbClr val="FF0000"/>
                </a:solidFill>
                <a:latin typeface="Baskerville Old Face" pitchFamily="18" charset="0"/>
              </a:rPr>
              <a:t> (</a:t>
            </a:r>
            <a:r>
              <a:rPr lang="en-US" sz="2800" dirty="0" smtClean="0">
                <a:solidFill>
                  <a:srgbClr val="FF0000"/>
                </a:solidFill>
                <a:latin typeface="Baskerville Old Face" pitchFamily="18" charset="0"/>
              </a:rPr>
              <a:t>apes)</a:t>
            </a:r>
            <a:r>
              <a:rPr lang="en-US" sz="2800" dirty="0" smtClean="0">
                <a:solidFill>
                  <a:schemeClr val="bg1"/>
                </a:solidFill>
                <a:latin typeface="Baskerville Old Face" pitchFamily="18" charset="0"/>
              </a:rPr>
              <a:t> family. </a:t>
            </a:r>
            <a:r>
              <a:rPr lang="en-US" sz="2800" dirty="0" err="1" smtClean="0">
                <a:solidFill>
                  <a:srgbClr val="FFFF00"/>
                </a:solidFill>
                <a:latin typeface="Baskerville Old Face" pitchFamily="18" charset="0"/>
              </a:rPr>
              <a:t>Dryopethicus</a:t>
            </a:r>
            <a:r>
              <a:rPr lang="en-US" sz="2800" dirty="0" smtClean="0">
                <a:solidFill>
                  <a:schemeClr val="bg1"/>
                </a:solidFill>
                <a:latin typeface="Baskerville Old Face" pitchFamily="18" charset="0"/>
              </a:rPr>
              <a:t> was the first in the evolution of man in the stages of evolution and some believe him to be the common ancestor of man and apes.</a:t>
            </a:r>
            <a:endParaRPr lang="en-US" sz="28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3074" name="Picture 2" descr="E:\SUNBEAM\B.Sc. II\Human Evolution\Old-World-Monkeys-16149341225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362201"/>
            <a:ext cx="7162800" cy="4472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49676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FF00"/>
                </a:solidFill>
                <a:latin typeface="Baskerville Old Face" pitchFamily="18" charset="0"/>
              </a:rPr>
              <a:t>He was the earliest known ancestor of man. At the same time as his existence, </a:t>
            </a:r>
            <a:r>
              <a:rPr lang="en-US" sz="2400" dirty="0" err="1" smtClean="0">
                <a:solidFill>
                  <a:srgbClr val="FFFF00"/>
                </a:solidFill>
                <a:latin typeface="Baskerville Old Face" pitchFamily="18" charset="0"/>
              </a:rPr>
              <a:t>Ramapethicus</a:t>
            </a:r>
            <a:r>
              <a:rPr lang="en-US" sz="2400" dirty="0" smtClean="0">
                <a:solidFill>
                  <a:srgbClr val="FFFF00"/>
                </a:solidFill>
                <a:latin typeface="Baskerville Old Face" pitchFamily="18" charset="0"/>
              </a:rPr>
              <a:t> existed who was more human-like than </a:t>
            </a:r>
            <a:r>
              <a:rPr lang="en-US" sz="2400" dirty="0" err="1" smtClean="0">
                <a:solidFill>
                  <a:srgbClr val="FFFF00"/>
                </a:solidFill>
                <a:latin typeface="Baskerville Old Face" pitchFamily="18" charset="0"/>
              </a:rPr>
              <a:t>Dryopethicus</a:t>
            </a:r>
            <a:r>
              <a:rPr lang="en-US" sz="2400" dirty="0" smtClean="0">
                <a:solidFill>
                  <a:srgbClr val="FFFF00"/>
                </a:solidFill>
                <a:latin typeface="Baskerville Old Face" pitchFamily="18" charset="0"/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  <a:latin typeface="Baskerville Old Face" pitchFamily="18" charset="0"/>
              </a:rPr>
              <a:t>Dryopethicus</a:t>
            </a:r>
            <a:r>
              <a:rPr lang="en-US" sz="2400" dirty="0" smtClean="0">
                <a:solidFill>
                  <a:srgbClr val="FFFF00"/>
                </a:solidFill>
                <a:latin typeface="Baskerville Old Face" pitchFamily="18" charset="0"/>
              </a:rPr>
              <a:t> inhabited the European region and some parts of Asia and Africa. Stages of evolution of humans began from him. After </a:t>
            </a:r>
            <a:r>
              <a:rPr lang="en-US" sz="2400" dirty="0" err="1" smtClean="0">
                <a:solidFill>
                  <a:srgbClr val="FFFF00"/>
                </a:solidFill>
                <a:latin typeface="Baskerville Old Face" pitchFamily="18" charset="0"/>
              </a:rPr>
              <a:t>Dryopethicus</a:t>
            </a:r>
            <a:r>
              <a:rPr lang="en-US" sz="2400" dirty="0" smtClean="0">
                <a:solidFill>
                  <a:srgbClr val="FFFF00"/>
                </a:solidFill>
                <a:latin typeface="Baskerville Old Face" pitchFamily="18" charset="0"/>
              </a:rPr>
              <a:t> and </a:t>
            </a:r>
            <a:r>
              <a:rPr lang="en-US" sz="2400" dirty="0" err="1" smtClean="0">
                <a:solidFill>
                  <a:srgbClr val="FFFF00"/>
                </a:solidFill>
                <a:latin typeface="Baskerville Old Face" pitchFamily="18" charset="0"/>
              </a:rPr>
              <a:t>Ramapethicus</a:t>
            </a:r>
            <a:r>
              <a:rPr lang="en-US" sz="2400" dirty="0" smtClean="0">
                <a:solidFill>
                  <a:srgbClr val="FFFF00"/>
                </a:solidFill>
                <a:latin typeface="Baskerville Old Face" pitchFamily="18" charset="0"/>
              </a:rPr>
              <a:t> came to the genus </a:t>
            </a:r>
            <a:r>
              <a:rPr lang="en-US" sz="2400" dirty="0" err="1" smtClean="0">
                <a:solidFill>
                  <a:srgbClr val="FFFF00"/>
                </a:solidFill>
                <a:latin typeface="Baskerville Old Face" pitchFamily="18" charset="0"/>
              </a:rPr>
              <a:t>Australopethicus</a:t>
            </a:r>
            <a:r>
              <a:rPr lang="en-US" sz="2400" dirty="0" smtClean="0">
                <a:solidFill>
                  <a:srgbClr val="FFFF00"/>
                </a:solidFill>
                <a:latin typeface="Baskerville Old Face" pitchFamily="18" charset="0"/>
              </a:rPr>
              <a:t> which preceded the genus Homo.</a:t>
            </a:r>
            <a:endParaRPr lang="en-US" sz="2400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pic>
        <p:nvPicPr>
          <p:cNvPr id="2050" name="Picture 2" descr="E:\SUNBEAM\B.Sc. II\Human Evolution\dryopithec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09600"/>
            <a:ext cx="6553200" cy="386670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352800" y="0"/>
            <a:ext cx="2375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Baskerville Old Face" pitchFamily="18" charset="0"/>
              </a:rPr>
              <a:t>Dryopethicus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UNBEAM\B.Sc. II\Human Evolution\ramapithec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57200"/>
            <a:ext cx="5105400" cy="362859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18034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The first remains of </a:t>
            </a:r>
            <a:r>
              <a:rPr lang="en-US" sz="2400" dirty="0" err="1" smtClean="0">
                <a:solidFill>
                  <a:schemeClr val="bg1"/>
                </a:solidFill>
                <a:latin typeface="Baskerville Old Face" pitchFamily="18" charset="0"/>
              </a:rPr>
              <a:t>Ramapithecus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 were discovered from </a:t>
            </a:r>
            <a:r>
              <a:rPr lang="en-US" sz="2400" dirty="0" err="1" smtClean="0">
                <a:solidFill>
                  <a:schemeClr val="bg1"/>
                </a:solidFill>
                <a:latin typeface="Baskerville Old Face" pitchFamily="18" charset="0"/>
              </a:rPr>
              <a:t>Shivalik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 hills in Punjab and later discovered in Africa and </a:t>
            </a:r>
            <a:r>
              <a:rPr lang="en-US" sz="2400" dirty="0" err="1" smtClean="0">
                <a:solidFill>
                  <a:schemeClr val="bg1"/>
                </a:solidFill>
                <a:latin typeface="Baskerville Old Face" pitchFamily="18" charset="0"/>
              </a:rPr>
              <a:t>SaudiArabia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. The 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region where </a:t>
            </a:r>
            <a:r>
              <a:rPr lang="en-US" sz="2400" dirty="0" err="1" smtClean="0">
                <a:solidFill>
                  <a:schemeClr val="bg1"/>
                </a:solidFill>
                <a:latin typeface="Baskerville Old Face" pitchFamily="18" charset="0"/>
              </a:rPr>
              <a:t>Ramapithecines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 lived was not merely forest but open grassland. A hominid status for them is claimed on two grounds: Fossil evidence indicating adaptation including robust jaws, thickened tooth enamel and shorter canines. Extrapolation regarding upright posture and the use of hands for food and defense.</a:t>
            </a:r>
            <a:endParaRPr lang="en-US" sz="24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-76200"/>
            <a:ext cx="2475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Baskerville Old Face" pitchFamily="18" charset="0"/>
              </a:rPr>
              <a:t>Ramapithecus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428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The fossil of this female ape-man (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called Lucy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) was recovered from Afar locality in </a:t>
            </a:r>
            <a:r>
              <a:rPr lang="en-US" sz="2400" dirty="0" err="1" smtClean="0">
                <a:solidFill>
                  <a:schemeClr val="bg1"/>
                </a:solidFill>
                <a:latin typeface="Baskerville Old Face" pitchFamily="18" charset="0"/>
              </a:rPr>
              <a:t>Hadar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, Ethiopia by Donald </a:t>
            </a:r>
            <a:r>
              <a:rPr lang="en-US" sz="2400" dirty="0" err="1" smtClean="0">
                <a:solidFill>
                  <a:schemeClr val="bg1"/>
                </a:solidFill>
                <a:latin typeface="Baskerville Old Face" pitchFamily="18" charset="0"/>
              </a:rPr>
              <a:t>Johanson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 (1973). This fossil 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was probably 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the oldest among all the primitive man described. The </a:t>
            </a:r>
            <a:r>
              <a:rPr lang="en-US" sz="2400" i="1" dirty="0" err="1" smtClean="0">
                <a:solidFill>
                  <a:schemeClr val="bg1"/>
                </a:solidFill>
                <a:latin typeface="Baskerville Old Face" pitchFamily="18" charset="0"/>
              </a:rPr>
              <a:t>afarensis</a:t>
            </a:r>
            <a:r>
              <a:rPr lang="en-US" sz="2400" i="1" dirty="0" smtClean="0">
                <a:solidFill>
                  <a:schemeClr val="bg1"/>
                </a:solidFill>
                <a:latin typeface="Baskerville Old Face" pitchFamily="18" charset="0"/>
              </a:rPr>
              <a:t> remains dated between 3 and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4 million years (My) ago.</a:t>
            </a:r>
            <a:endParaRPr lang="en-US" sz="24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5122" name="Picture 2" descr="E:\SUNBEAM\B.Sc. II\Human Evolution\lu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-1"/>
            <a:ext cx="3200400" cy="488414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86200" y="3758625"/>
            <a:ext cx="987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askerville Old Face" pitchFamily="18" charset="0"/>
              </a:rPr>
              <a:t>Lucy</a:t>
            </a:r>
            <a:endParaRPr lang="en-US" sz="3200" dirty="0"/>
          </a:p>
        </p:txBody>
      </p:sp>
      <p:pic>
        <p:nvPicPr>
          <p:cNvPr id="5123" name="Picture 3" descr="E:\SUNBEAM\B.Sc. II\Human Evolution\Ethiopia-Map-OUS-2440x1526-A.2e16d0ba.fill-1180x738-c1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1000"/>
            <a:ext cx="4995747" cy="3124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0"/>
            <a:ext cx="2908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askerville Old Face" pitchFamily="18" charset="0"/>
              </a:rPr>
              <a:t>Australopithecus</a:t>
            </a:r>
            <a:endParaRPr lang="en-US" sz="3200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4971871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This group lived 1.5—5 My ago. They had a flattened face. The 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orientation of 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the skull relative to the spinal cord, and the bones of the hind-limbs relative to the pelvis 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suggest an 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</a:rPr>
              <a:t>upright gait.</a:t>
            </a:r>
            <a:endParaRPr lang="en-US" sz="24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6146" name="Picture 2" descr="E:\SUNBEAM\B.Sc. II\Human Evolution\australopithec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8763000" cy="4255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SUNBEAM\B.Sc. II\Human Evolution\imag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434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Homo </a:t>
            </a:r>
            <a:r>
              <a:rPr lang="en-US" sz="2000" dirty="0" err="1" smtClean="0">
                <a:solidFill>
                  <a:srgbClr val="FFFF00"/>
                </a:solidFill>
                <a:latin typeface="Baskerville Old Face" pitchFamily="18" charset="0"/>
              </a:rPr>
              <a:t>habilis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 (“handy man”).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The fossil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remains of this hominid were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recovered by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Leaky in 1964 from rocks of Olduvai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Gorge in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East Africa. This group lived about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1.5— 2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million years ago. </a:t>
            </a:r>
            <a:endParaRPr lang="en-US" sz="2000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They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had an erect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gait, relatively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large brains and were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tool-users. They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fabricated crude tools out of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pebbles and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used them to gather a variety of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plant materials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(nuts, seeds, fruits, tubers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and roots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) and small animals (lizards and rodents).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Baskerville Old Face" pitchFamily="18" charset="0"/>
              </a:rPr>
              <a:t>Co-operative behavior </a:t>
            </a:r>
            <a:r>
              <a:rPr lang="en-US" sz="2000" b="1" dirty="0" smtClean="0">
                <a:solidFill>
                  <a:srgbClr val="FF0000"/>
                </a:solidFill>
                <a:latin typeface="Baskerville Old Face" pitchFamily="18" charset="0"/>
              </a:rPr>
              <a:t>evolved </a:t>
            </a:r>
            <a:r>
              <a:rPr lang="en-US" sz="2000" b="1" dirty="0" smtClean="0">
                <a:solidFill>
                  <a:srgbClr val="FF0000"/>
                </a:solidFill>
                <a:latin typeface="Baskerville Old Face" pitchFamily="18" charset="0"/>
              </a:rPr>
              <a:t>in them </a:t>
            </a:r>
            <a:r>
              <a:rPr lang="en-US" sz="2000" b="1" dirty="0" smtClean="0">
                <a:solidFill>
                  <a:srgbClr val="FF0000"/>
                </a:solidFill>
                <a:latin typeface="Baskerville Old Face" pitchFamily="18" charset="0"/>
              </a:rPr>
              <a:t>and promoted the sharing of the </a:t>
            </a:r>
            <a:r>
              <a:rPr lang="en-US" sz="2000" b="1" dirty="0" smtClean="0">
                <a:solidFill>
                  <a:srgbClr val="FF0000"/>
                </a:solidFill>
                <a:latin typeface="Baskerville Old Face" pitchFamily="18" charset="0"/>
              </a:rPr>
              <a:t>food for </a:t>
            </a:r>
            <a:r>
              <a:rPr lang="en-US" sz="2000" b="1" dirty="0" smtClean="0">
                <a:solidFill>
                  <a:srgbClr val="FF0000"/>
                </a:solidFill>
                <a:latin typeface="Baskerville Old Face" pitchFamily="18" charset="0"/>
              </a:rPr>
              <a:t>the first time.</a:t>
            </a:r>
            <a:endParaRPr lang="en-US" sz="20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0"/>
            <a:ext cx="4315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Baskerville Old Face" pitchFamily="18" charset="0"/>
              </a:rPr>
              <a:t>Homo </a:t>
            </a:r>
            <a:r>
              <a:rPr lang="en-US" sz="2800" b="1" dirty="0" err="1" smtClean="0">
                <a:solidFill>
                  <a:srgbClr val="FFFF00"/>
                </a:solidFill>
                <a:latin typeface="Baskerville Old Face" pitchFamily="18" charset="0"/>
              </a:rPr>
              <a:t>habilis</a:t>
            </a:r>
            <a:r>
              <a:rPr lang="en-US" sz="2800" b="1" dirty="0" smtClean="0">
                <a:solidFill>
                  <a:srgbClr val="FFFF00"/>
                </a:solidFill>
                <a:latin typeface="Baskerville Old Face" pitchFamily="18" charset="0"/>
              </a:rPr>
              <a:t> (“handy man”)</a:t>
            </a:r>
            <a:endParaRPr lang="en-US" sz="2800" b="1" dirty="0"/>
          </a:p>
        </p:txBody>
      </p:sp>
      <p:pic>
        <p:nvPicPr>
          <p:cNvPr id="8194" name="Picture 2" descr="E:\SUNBEAM\B.Sc. II\Human Evolution\homo habil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399"/>
            <a:ext cx="8534400" cy="3795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86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>
                <a:solidFill>
                  <a:schemeClr val="bg1"/>
                </a:solidFill>
                <a:latin typeface="Baskerville Old Face" pitchFamily="18" charset="0"/>
              </a:rPr>
              <a:t>Homo erectus (“</a:t>
            </a:r>
            <a:r>
              <a:rPr lang="en-US" sz="2000" b="1" i="1" dirty="0" smtClean="0">
                <a:solidFill>
                  <a:schemeClr val="bg1"/>
                </a:solidFill>
                <a:latin typeface="Baskerville Old Face" pitchFamily="18" charset="0"/>
              </a:rPr>
              <a:t>upright </a:t>
            </a:r>
            <a:r>
              <a:rPr lang="en-US" sz="2000" b="1" i="1" dirty="0" smtClean="0">
                <a:solidFill>
                  <a:schemeClr val="bg1"/>
                </a:solidFill>
                <a:latin typeface="Baskerville Old Face" pitchFamily="18" charset="0"/>
              </a:rPr>
              <a:t>walking </a:t>
            </a:r>
            <a:r>
              <a:rPr lang="en-US" sz="2000" b="1" dirty="0" smtClean="0">
                <a:solidFill>
                  <a:schemeClr val="bg1"/>
                </a:solidFill>
                <a:latin typeface="Baskerville Old Face" pitchFamily="18" charset="0"/>
              </a:rPr>
              <a:t>man</a:t>
            </a:r>
            <a:r>
              <a:rPr lang="en-US" sz="2000" b="1" dirty="0" smtClean="0">
                <a:solidFill>
                  <a:schemeClr val="bg1"/>
                </a:solidFill>
                <a:latin typeface="Baskerville Old Face" pitchFamily="18" charset="0"/>
              </a:rPr>
              <a:t>”). This group lived 1 million years </a:t>
            </a:r>
            <a:r>
              <a:rPr lang="en-US" sz="2000" b="1" dirty="0" smtClean="0">
                <a:solidFill>
                  <a:schemeClr val="bg1"/>
                </a:solidFill>
                <a:latin typeface="Baskerville Old Face" pitchFamily="18" charset="0"/>
              </a:rPr>
              <a:t>ago.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They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had a gait even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more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like ours and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larger brains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than the </a:t>
            </a:r>
            <a:r>
              <a:rPr lang="en-US" sz="2000" dirty="0" err="1" smtClean="0">
                <a:solidFill>
                  <a:schemeClr val="bg1"/>
                </a:solidFill>
                <a:latin typeface="Baskerville Old Face" pitchFamily="18" charset="0"/>
              </a:rPr>
              <a:t>habilines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. </a:t>
            </a:r>
            <a:endParaRPr lang="en-US" sz="2000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  <a:latin typeface="Baskerville Old Face" pitchFamily="18" charset="0"/>
              </a:rPr>
              <a:t> H</a:t>
            </a:r>
            <a:r>
              <a:rPr lang="en-US" sz="2000" i="1" dirty="0" smtClean="0">
                <a:solidFill>
                  <a:schemeClr val="bg1"/>
                </a:solidFill>
                <a:latin typeface="Baskerville Old Face" pitchFamily="18" charset="0"/>
              </a:rPr>
              <a:t>. erectus </a:t>
            </a:r>
            <a:r>
              <a:rPr lang="en-US" sz="2000" i="1" dirty="0" smtClean="0">
                <a:solidFill>
                  <a:schemeClr val="bg1"/>
                </a:solidFill>
                <a:latin typeface="Baskerville Old Face" pitchFamily="18" charset="0"/>
              </a:rPr>
              <a:t>used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tools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of bone and stone and used fire. </a:t>
            </a:r>
            <a:endParaRPr lang="en-US" sz="2000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 Fossil remains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of </a:t>
            </a:r>
            <a:r>
              <a:rPr lang="en-US" sz="2000" i="1" dirty="0" err="1" smtClean="0">
                <a:solidFill>
                  <a:schemeClr val="bg1"/>
                </a:solidFill>
                <a:latin typeface="Baskerville Old Face" pitchFamily="18" charset="0"/>
              </a:rPr>
              <a:t>H.erectus</a:t>
            </a:r>
            <a:r>
              <a:rPr lang="en-US" sz="2000" i="1" dirty="0" smtClean="0">
                <a:solidFill>
                  <a:schemeClr val="bg1"/>
                </a:solidFill>
                <a:latin typeface="Baskerville Old Face" pitchFamily="18" charset="0"/>
              </a:rPr>
              <a:t> were discovered at </a:t>
            </a:r>
            <a:r>
              <a:rPr lang="en-US" sz="2000" i="1" dirty="0" err="1" smtClean="0">
                <a:solidFill>
                  <a:schemeClr val="bg1"/>
                </a:solidFill>
                <a:latin typeface="Baskerville Old Face" pitchFamily="18" charset="0"/>
              </a:rPr>
              <a:t>Trinil</a:t>
            </a:r>
            <a:r>
              <a:rPr lang="en-US" sz="2000" i="1" dirty="0" smtClean="0">
                <a:solidFill>
                  <a:schemeClr val="bg1"/>
                </a:solidFill>
                <a:latin typeface="Baskerville Old Face" pitchFamily="18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Java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, in 1894 by </a:t>
            </a:r>
            <a:r>
              <a:rPr lang="en-US" sz="2000" b="1" dirty="0" smtClean="0">
                <a:solidFill>
                  <a:schemeClr val="bg1"/>
                </a:solidFill>
                <a:latin typeface="Baskerville Old Face" pitchFamily="18" charset="0"/>
              </a:rPr>
              <a:t>Eugene </a:t>
            </a:r>
            <a:r>
              <a:rPr lang="en-US" sz="2000" b="1" dirty="0" smtClean="0">
                <a:solidFill>
                  <a:schemeClr val="bg1"/>
                </a:solidFill>
                <a:latin typeface="Baskerville Old Face" pitchFamily="18" charset="0"/>
              </a:rPr>
              <a:t>Dubois. They have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been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called </a:t>
            </a:r>
            <a:r>
              <a:rPr lang="en-US" sz="2000" dirty="0" smtClean="0">
                <a:solidFill>
                  <a:srgbClr val="FFFF00"/>
                </a:solidFill>
                <a:latin typeface="Baskerville Old Face" pitchFamily="18" charset="0"/>
              </a:rPr>
              <a:t>Java men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 and had a cranial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capacity of </a:t>
            </a:r>
            <a:r>
              <a:rPr lang="en-US" sz="2000" b="1" dirty="0" smtClean="0">
                <a:solidFill>
                  <a:srgbClr val="FFFF00"/>
                </a:solidFill>
                <a:latin typeface="Baskerville Old Face" pitchFamily="18" charset="0"/>
              </a:rPr>
              <a:t>775 to 1000 cubic </a:t>
            </a:r>
            <a:r>
              <a:rPr lang="en-US" sz="2000" b="1" dirty="0" err="1" smtClean="0">
                <a:solidFill>
                  <a:srgbClr val="FFFF00"/>
                </a:solidFill>
                <a:latin typeface="Baskerville Old Face" pitchFamily="18" charset="0"/>
              </a:rPr>
              <a:t>centimetres</a:t>
            </a:r>
            <a:r>
              <a:rPr lang="en-US" sz="2000" b="1" dirty="0" smtClean="0">
                <a:solidFill>
                  <a:srgbClr val="FFFF00"/>
                </a:solidFill>
                <a:latin typeface="Baskerville Old Face" pitchFamily="18" charset="0"/>
              </a:rPr>
              <a:t> (or cc</a:t>
            </a:r>
            <a:r>
              <a:rPr lang="en-US" sz="2000" b="1" dirty="0" smtClean="0">
                <a:solidFill>
                  <a:srgbClr val="FFFF00"/>
                </a:solidFill>
                <a:latin typeface="Baskerville Old Face" pitchFamily="18" charset="0"/>
              </a:rPr>
              <a:t>).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Another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type of fossils of </a:t>
            </a:r>
            <a:r>
              <a:rPr lang="en-US" sz="2000" i="1" dirty="0" err="1" smtClean="0">
                <a:solidFill>
                  <a:schemeClr val="bg1"/>
                </a:solidFill>
                <a:latin typeface="Baskerville Old Face" pitchFamily="18" charset="0"/>
              </a:rPr>
              <a:t>H.erectus</a:t>
            </a:r>
            <a:r>
              <a:rPr lang="en-US" sz="2000" i="1" dirty="0" smtClean="0">
                <a:solidFill>
                  <a:schemeClr val="bg1"/>
                </a:solidFill>
                <a:latin typeface="Baskerville Old Face" pitchFamily="18" charset="0"/>
              </a:rPr>
              <a:t>, </a:t>
            </a:r>
            <a:r>
              <a:rPr lang="en-US" sz="2000" i="1" dirty="0" smtClean="0">
                <a:solidFill>
                  <a:schemeClr val="bg1"/>
                </a:solidFill>
                <a:latin typeface="Baskerville Old Face" pitchFamily="18" charset="0"/>
              </a:rPr>
              <a:t>called </a:t>
            </a:r>
            <a:r>
              <a:rPr lang="en-US" sz="2000" b="1" dirty="0" err="1" smtClean="0">
                <a:solidFill>
                  <a:schemeClr val="bg1"/>
                </a:solidFill>
                <a:latin typeface="Baskerville Old Face" pitchFamily="18" charset="0"/>
              </a:rPr>
              <a:t>peking</a:t>
            </a:r>
            <a:r>
              <a:rPr lang="en-US" sz="2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Baskerville Old Face" pitchFamily="18" charset="0"/>
              </a:rPr>
              <a:t>fossils (</a:t>
            </a:r>
            <a:r>
              <a:rPr lang="en-US" sz="2000" b="1" i="1" dirty="0" smtClean="0">
                <a:solidFill>
                  <a:schemeClr val="bg1"/>
                </a:solidFill>
                <a:latin typeface="Baskerville Old Face" pitchFamily="18" charset="0"/>
              </a:rPr>
              <a:t>i.e., </a:t>
            </a:r>
            <a:r>
              <a:rPr lang="en-US" sz="2000" b="1" i="1" dirty="0" smtClean="0">
                <a:solidFill>
                  <a:srgbClr val="FFFF00"/>
                </a:solidFill>
                <a:latin typeface="Baskerville Old Face" pitchFamily="18" charset="0"/>
              </a:rPr>
              <a:t>Peking men</a:t>
            </a:r>
            <a:r>
              <a:rPr lang="en-US" sz="2000" b="1" i="1" dirty="0" smtClean="0">
                <a:solidFill>
                  <a:schemeClr val="bg1"/>
                </a:solidFill>
                <a:latin typeface="Baskerville Old Face" pitchFamily="18" charset="0"/>
              </a:rPr>
              <a:t>), </a:t>
            </a:r>
            <a:r>
              <a:rPr lang="en-US" sz="2000" b="1" i="1" dirty="0" smtClean="0">
                <a:solidFill>
                  <a:schemeClr val="bg1"/>
                </a:solidFill>
                <a:latin typeface="Baskerville Old Face" pitchFamily="18" charset="0"/>
              </a:rPr>
              <a:t>were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discovered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by </a:t>
            </a:r>
            <a:r>
              <a:rPr lang="en-US" sz="2000" b="1" dirty="0" smtClean="0">
                <a:solidFill>
                  <a:schemeClr val="bg1"/>
                </a:solidFill>
                <a:latin typeface="Baskerville Old Face" pitchFamily="18" charset="0"/>
              </a:rPr>
              <a:t>Davidson Black in </a:t>
            </a:r>
            <a:r>
              <a:rPr lang="en-US" sz="2000" b="1" dirty="0" smtClean="0">
                <a:solidFill>
                  <a:schemeClr val="bg1"/>
                </a:solidFill>
                <a:latin typeface="Baskerville Old Face" pitchFamily="18" charset="0"/>
              </a:rPr>
              <a:t>1920s.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Peking </a:t>
            </a:r>
            <a:r>
              <a:rPr lang="en-US" sz="2000" dirty="0" smtClean="0">
                <a:solidFill>
                  <a:schemeClr val="bg1"/>
                </a:solidFill>
                <a:latin typeface="Baskerville Old Face" pitchFamily="18" charset="0"/>
              </a:rPr>
              <a:t>men have the cranial capacity of </a:t>
            </a:r>
            <a:r>
              <a:rPr lang="en-US" sz="2000" b="1" dirty="0" smtClean="0">
                <a:solidFill>
                  <a:srgbClr val="FFFF00"/>
                </a:solidFill>
                <a:latin typeface="Baskerville Old Face" pitchFamily="18" charset="0"/>
              </a:rPr>
              <a:t>900 to </a:t>
            </a:r>
            <a:r>
              <a:rPr lang="en-US" sz="2000" b="1" dirty="0" smtClean="0">
                <a:solidFill>
                  <a:srgbClr val="FFFF00"/>
                </a:solidFill>
                <a:latin typeface="Baskerville Old Face" pitchFamily="18" charset="0"/>
              </a:rPr>
              <a:t>1200 cc.</a:t>
            </a:r>
            <a:endParaRPr lang="en-US" sz="20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0"/>
            <a:ext cx="5702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Homo erectus (“upright walking man”)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E:\SUNBEAM\B.Sc. II\Human Evolution\ho,o erectus.jpg"/>
          <p:cNvPicPr>
            <a:picLocks noChangeAspect="1" noChangeArrowheads="1"/>
          </p:cNvPicPr>
          <p:nvPr/>
        </p:nvPicPr>
        <p:blipFill>
          <a:blip r:embed="rId2"/>
          <a:srcRect t="14444"/>
          <a:stretch>
            <a:fillRect/>
          </a:stretch>
        </p:blipFill>
        <p:spPr bwMode="auto">
          <a:xfrm>
            <a:off x="533400" y="457199"/>
            <a:ext cx="8229600" cy="3509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522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1</cp:revision>
  <dcterms:created xsi:type="dcterms:W3CDTF">2006-08-16T00:00:00Z</dcterms:created>
  <dcterms:modified xsi:type="dcterms:W3CDTF">2021-10-29T07:11:15Z</dcterms:modified>
</cp:coreProperties>
</file>