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4" r:id="rId8"/>
    <p:sldId id="265" r:id="rId9"/>
    <p:sldId id="266" r:id="rId10"/>
    <p:sldId id="261" r:id="rId11"/>
    <p:sldId id="262"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21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2" d="100"/>
          <a:sy n="72" d="100"/>
        </p:scale>
        <p:origin x="-102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SUNBEAM\B.Sc. II\Animal Distribution\zoogeography-and-factors-affecting-animal-distribution-4-638.jpg"/>
          <p:cNvPicPr>
            <a:picLocks noChangeAspect="1" noChangeArrowheads="1"/>
          </p:cNvPicPr>
          <p:nvPr/>
        </p:nvPicPr>
        <p:blipFill>
          <a:blip r:embed="rId2"/>
          <a:srcRect/>
          <a:stretch>
            <a:fillRect/>
          </a:stretch>
        </p:blipFill>
        <p:spPr bwMode="auto">
          <a:xfrm>
            <a:off x="228600" y="152400"/>
            <a:ext cx="8686800" cy="5377713"/>
          </a:xfrm>
          <a:prstGeom prst="rect">
            <a:avLst/>
          </a:prstGeom>
          <a:noFill/>
        </p:spPr>
      </p:pic>
      <p:sp>
        <p:nvSpPr>
          <p:cNvPr id="3" name="TextBox 2"/>
          <p:cNvSpPr txBox="1"/>
          <p:nvPr/>
        </p:nvSpPr>
        <p:spPr>
          <a:xfrm>
            <a:off x="2819400" y="5867400"/>
            <a:ext cx="2057400" cy="369332"/>
          </a:xfrm>
          <a:prstGeom prst="rect">
            <a:avLst/>
          </a:prstGeom>
          <a:noFill/>
        </p:spPr>
        <p:txBody>
          <a:bodyPr wrap="square" rtlCol="0">
            <a:spAutoFit/>
          </a:bodyPr>
          <a:lstStyle/>
          <a:p>
            <a:endParaRPr lang="en-US" dirty="0"/>
          </a:p>
        </p:txBody>
      </p:sp>
      <p:sp>
        <p:nvSpPr>
          <p:cNvPr id="4" name="TextBox 3"/>
          <p:cNvSpPr txBox="1"/>
          <p:nvPr/>
        </p:nvSpPr>
        <p:spPr>
          <a:xfrm>
            <a:off x="2362200" y="5562600"/>
            <a:ext cx="4876800" cy="769441"/>
          </a:xfrm>
          <a:prstGeom prst="rect">
            <a:avLst/>
          </a:prstGeom>
          <a:noFill/>
        </p:spPr>
        <p:txBody>
          <a:bodyPr wrap="square" rtlCol="0">
            <a:spAutoFit/>
          </a:bodyPr>
          <a:lstStyle/>
          <a:p>
            <a:pPr algn="ctr"/>
            <a:r>
              <a:rPr lang="en-US" sz="4400" dirty="0" smtClean="0">
                <a:solidFill>
                  <a:srgbClr val="FFFF00"/>
                </a:solidFill>
                <a:latin typeface="Times New Roman" pitchFamily="18" charset="0"/>
                <a:cs typeface="Times New Roman" pitchFamily="18" charset="0"/>
              </a:rPr>
              <a:t>Animal Distribution</a:t>
            </a:r>
            <a:endParaRPr lang="en-US" sz="4400"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6600" y="152400"/>
            <a:ext cx="2582758" cy="646331"/>
          </a:xfrm>
          <a:prstGeom prst="rect">
            <a:avLst/>
          </a:prstGeom>
          <a:solidFill>
            <a:srgbClr val="C00000"/>
          </a:solidFill>
        </p:spPr>
        <p:txBody>
          <a:bodyPr wrap="none">
            <a:spAutoFit/>
          </a:bodyPr>
          <a:lstStyle/>
          <a:p>
            <a:pPr algn="ctr"/>
            <a:r>
              <a:rPr lang="en-US" b="1" dirty="0" smtClean="0">
                <a:solidFill>
                  <a:schemeClr val="bg1"/>
                </a:solidFill>
                <a:latin typeface="Times New Roman" pitchFamily="18" charset="0"/>
                <a:cs typeface="Times New Roman" pitchFamily="18" charset="0"/>
              </a:rPr>
              <a:t>Geologic Distribution </a:t>
            </a:r>
          </a:p>
          <a:p>
            <a:pPr algn="ctr"/>
            <a:r>
              <a:rPr lang="en-US" b="1" dirty="0" smtClean="0">
                <a:solidFill>
                  <a:schemeClr val="bg1"/>
                </a:solidFill>
                <a:latin typeface="Times New Roman" pitchFamily="18" charset="0"/>
                <a:cs typeface="Times New Roman" pitchFamily="18" charset="0"/>
              </a:rPr>
              <a:t>Durational Distribution </a:t>
            </a:r>
            <a:endParaRPr lang="en-US" b="1" dirty="0">
              <a:solidFill>
                <a:schemeClr val="bg1"/>
              </a:solidFill>
            </a:endParaRPr>
          </a:p>
        </p:txBody>
      </p:sp>
      <p:pic>
        <p:nvPicPr>
          <p:cNvPr id="5122" name="Picture 2" descr="E:\SUNBEAM\B.Sc. II\Animal Distribution\geological-time-scale.jpg"/>
          <p:cNvPicPr>
            <a:picLocks noChangeAspect="1" noChangeArrowheads="1"/>
          </p:cNvPicPr>
          <p:nvPr/>
        </p:nvPicPr>
        <p:blipFill>
          <a:blip r:embed="rId2"/>
          <a:srcRect/>
          <a:stretch>
            <a:fillRect/>
          </a:stretch>
        </p:blipFill>
        <p:spPr bwMode="auto">
          <a:xfrm>
            <a:off x="152400" y="838200"/>
            <a:ext cx="8763000" cy="591145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SUNBEAM\B.Sc. II\Animal Distribution\timescl-2018.gif"/>
          <p:cNvPicPr>
            <a:picLocks noChangeAspect="1" noChangeArrowheads="1"/>
          </p:cNvPicPr>
          <p:nvPr/>
        </p:nvPicPr>
        <p:blipFill>
          <a:blip r:embed="rId2"/>
          <a:srcRect/>
          <a:stretch>
            <a:fillRect/>
          </a:stretch>
        </p:blipFill>
        <p:spPr bwMode="auto">
          <a:xfrm>
            <a:off x="0" y="0"/>
            <a:ext cx="9144000" cy="688374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SUNBEAM\B.Sc. II\Animal Distribution\Geol-timescale.gif"/>
          <p:cNvPicPr>
            <a:picLocks noChangeAspect="1" noChangeArrowheads="1"/>
          </p:cNvPicPr>
          <p:nvPr/>
        </p:nvPicPr>
        <p:blipFill>
          <a:blip r:embed="rId2">
            <a:lum bright="-20000" contrast="30000"/>
          </a:blip>
          <a:srcRect/>
          <a:stretch>
            <a:fillRect/>
          </a:stretch>
        </p:blipFill>
        <p:spPr bwMode="auto">
          <a:xfrm>
            <a:off x="76200" y="0"/>
            <a:ext cx="8991600" cy="6806184"/>
          </a:xfrm>
          <a:prstGeom prst="rect">
            <a:avLst/>
          </a:prstGeom>
          <a:noFill/>
        </p:spPr>
      </p:pic>
      <p:sp>
        <p:nvSpPr>
          <p:cNvPr id="3" name="Oval 2"/>
          <p:cNvSpPr/>
          <p:nvPr/>
        </p:nvSpPr>
        <p:spPr>
          <a:xfrm>
            <a:off x="2895600" y="5334000"/>
            <a:ext cx="20574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SUNBEAM\B.Sc. II\Animal Distribution\obNfYbo.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
        <p:nvSpPr>
          <p:cNvPr id="3" name="Oval 2"/>
          <p:cNvSpPr/>
          <p:nvPr/>
        </p:nvSpPr>
        <p:spPr>
          <a:xfrm>
            <a:off x="4343399" y="2705637"/>
            <a:ext cx="2043447" cy="762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224267" y="4698642"/>
            <a:ext cx="20574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597758" y="887566"/>
            <a:ext cx="2209800" cy="6868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343400" y="5257800"/>
            <a:ext cx="20574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044476"/>
            <a:ext cx="4038600" cy="2308324"/>
          </a:xfrm>
          <a:prstGeom prst="rect">
            <a:avLst/>
          </a:prstGeom>
        </p:spPr>
        <p:txBody>
          <a:bodyPr wrap="square">
            <a:spAutoFit/>
          </a:bodyPr>
          <a:lstStyle/>
          <a:p>
            <a:pPr algn="just"/>
            <a:r>
              <a:rPr lang="en-US" dirty="0" smtClean="0">
                <a:solidFill>
                  <a:srgbClr val="FFFF00"/>
                </a:solidFill>
                <a:latin typeface="Times New Roman" pitchFamily="18" charset="0"/>
                <a:cs typeface="Times New Roman" pitchFamily="18" charset="0"/>
              </a:rPr>
              <a:t>Proposed by Wagner, according to him the earth was one whole mass when it was originated, but about 135 million years ago (Cretaceous Period) the land mass fragmented in to continents. With the fragmentation of land mass animals were also distributed in their respective continents</a:t>
            </a:r>
            <a:endParaRPr lang="en-US" dirty="0">
              <a:solidFill>
                <a:srgbClr val="FFFF00"/>
              </a:solidFill>
              <a:latin typeface="Times New Roman" pitchFamily="18" charset="0"/>
              <a:cs typeface="Times New Roman" pitchFamily="18" charset="0"/>
            </a:endParaRPr>
          </a:p>
        </p:txBody>
      </p:sp>
      <p:grpSp>
        <p:nvGrpSpPr>
          <p:cNvPr id="15" name="Group 14"/>
          <p:cNvGrpSpPr/>
          <p:nvPr/>
        </p:nvGrpSpPr>
        <p:grpSpPr>
          <a:xfrm>
            <a:off x="304800" y="-63321"/>
            <a:ext cx="8481028" cy="1118453"/>
            <a:chOff x="304800" y="-63321"/>
            <a:chExt cx="8481028" cy="1118453"/>
          </a:xfrm>
        </p:grpSpPr>
        <p:cxnSp>
          <p:nvCxnSpPr>
            <p:cNvPr id="8" name="Straight Connector 7"/>
            <p:cNvCxnSpPr/>
            <p:nvPr/>
          </p:nvCxnSpPr>
          <p:spPr>
            <a:xfrm>
              <a:off x="4572000" y="381000"/>
              <a:ext cx="1295400" cy="48946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0800000" flipV="1">
              <a:off x="3276600" y="381000"/>
              <a:ext cx="1295400" cy="457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04800" y="685800"/>
              <a:ext cx="3050835" cy="369332"/>
            </a:xfrm>
            <a:prstGeom prst="rect">
              <a:avLst/>
            </a:prstGeom>
            <a:solidFill>
              <a:schemeClr val="accent6">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r>
                <a:rPr lang="en-US" b="1" dirty="0" smtClean="0">
                  <a:latin typeface="Times New Roman" pitchFamily="18" charset="0"/>
                  <a:cs typeface="Times New Roman" pitchFamily="18" charset="0"/>
                </a:rPr>
                <a:t>Continental Drift hypothesis </a:t>
              </a:r>
              <a:endParaRPr lang="en-US" b="1" dirty="0">
                <a:latin typeface="Times New Roman" pitchFamily="18" charset="0"/>
                <a:cs typeface="Times New Roman" pitchFamily="18" charset="0"/>
              </a:endParaRPr>
            </a:p>
          </p:txBody>
        </p:sp>
        <p:sp>
          <p:nvSpPr>
            <p:cNvPr id="4" name="Rectangle 3"/>
            <p:cNvSpPr/>
            <p:nvPr/>
          </p:nvSpPr>
          <p:spPr>
            <a:xfrm>
              <a:off x="5867400" y="685800"/>
              <a:ext cx="2918428" cy="369332"/>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r>
                <a:rPr lang="en-US" b="1" dirty="0" smtClean="0">
                  <a:solidFill>
                    <a:schemeClr val="bg1"/>
                  </a:solidFill>
                  <a:latin typeface="Times New Roman" pitchFamily="18" charset="0"/>
                  <a:cs typeface="Times New Roman" pitchFamily="18" charset="0"/>
                </a:rPr>
                <a:t>Centre of Origin hypothesis</a:t>
              </a:r>
              <a:endParaRPr lang="en-US" b="1" dirty="0">
                <a:solidFill>
                  <a:schemeClr val="bg1"/>
                </a:solidFill>
                <a:latin typeface="Times New Roman" pitchFamily="18" charset="0"/>
                <a:cs typeface="Times New Roman" pitchFamily="18" charset="0"/>
              </a:endParaRPr>
            </a:p>
          </p:txBody>
        </p:sp>
        <p:sp>
          <p:nvSpPr>
            <p:cNvPr id="7" name="Rectangle 6"/>
            <p:cNvSpPr/>
            <p:nvPr/>
          </p:nvSpPr>
          <p:spPr>
            <a:xfrm>
              <a:off x="2362200" y="-63321"/>
              <a:ext cx="4680898" cy="461665"/>
            </a:xfrm>
            <a:prstGeom prst="rect">
              <a:avLst/>
            </a:prstGeom>
          </p:spPr>
          <p:txBody>
            <a:bodyPr wrap="none">
              <a:spAutoFit/>
            </a:bodyPr>
            <a:lstStyle/>
            <a:p>
              <a:pPr algn="ctr"/>
              <a:r>
                <a:rPr lang="en-US" sz="2400" b="1" dirty="0" smtClean="0">
                  <a:solidFill>
                    <a:srgbClr val="00B0F0"/>
                  </a:solidFill>
                  <a:latin typeface="Times New Roman" pitchFamily="18" charset="0"/>
                  <a:cs typeface="Times New Roman" pitchFamily="18" charset="0"/>
                </a:rPr>
                <a:t>METHODS OF DISTRIBUTION </a:t>
              </a:r>
            </a:p>
          </p:txBody>
        </p:sp>
      </p:grpSp>
      <p:sp>
        <p:nvSpPr>
          <p:cNvPr id="16" name="Rectangle 15"/>
          <p:cNvSpPr/>
          <p:nvPr/>
        </p:nvSpPr>
        <p:spPr>
          <a:xfrm>
            <a:off x="5257800" y="1085671"/>
            <a:ext cx="3886200" cy="1200329"/>
          </a:xfrm>
          <a:prstGeom prst="rect">
            <a:avLst/>
          </a:prstGeom>
        </p:spPr>
        <p:txBody>
          <a:bodyPr wrap="square">
            <a:spAutoFit/>
          </a:bodyPr>
          <a:lstStyle/>
          <a:p>
            <a:pPr algn="just"/>
            <a:r>
              <a:rPr lang="en-US" dirty="0" smtClean="0">
                <a:solidFill>
                  <a:srgbClr val="FFFF00"/>
                </a:solidFill>
                <a:latin typeface="Times New Roman" pitchFamily="18" charset="0"/>
                <a:cs typeface="Times New Roman" pitchFamily="18" charset="0"/>
              </a:rPr>
              <a:t>According to this theory the individuals of a species spread out from the centre of their origin because of their high reproductive capacity.</a:t>
            </a:r>
            <a:endParaRPr lang="en-US" dirty="0">
              <a:latin typeface="Times New Roman" pitchFamily="18" charset="0"/>
              <a:cs typeface="Times New Roman" pitchFamily="18" charset="0"/>
            </a:endParaRPr>
          </a:p>
        </p:txBody>
      </p:sp>
      <p:pic>
        <p:nvPicPr>
          <p:cNvPr id="2050" name="Picture 2" descr="E:\SUNBEAM\B.Sc. II\Animal Distribution\continental-drift-of-vector-21294069-1000x642.jpg"/>
          <p:cNvPicPr>
            <a:picLocks noChangeAspect="1" noChangeArrowheads="1"/>
          </p:cNvPicPr>
          <p:nvPr/>
        </p:nvPicPr>
        <p:blipFill>
          <a:blip r:embed="rId2">
            <a:lum bright="-10000" contrast="30000"/>
          </a:blip>
          <a:srcRect/>
          <a:stretch>
            <a:fillRect/>
          </a:stretch>
        </p:blipFill>
        <p:spPr bwMode="auto">
          <a:xfrm>
            <a:off x="228600" y="3429000"/>
            <a:ext cx="8686800" cy="32766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rot="5400000">
            <a:off x="7270274" y="1187926"/>
            <a:ext cx="54864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905000" y="1066800"/>
            <a:ext cx="5334000" cy="1295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584960" y="1386840"/>
            <a:ext cx="64008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flipV="1">
            <a:off x="3200400" y="457200"/>
            <a:ext cx="1752600" cy="457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143000" y="0"/>
            <a:ext cx="7315200" cy="461665"/>
          </a:xfrm>
          <a:prstGeom prst="rect">
            <a:avLst/>
          </a:prstGeom>
        </p:spPr>
        <p:txBody>
          <a:bodyPr wrap="square">
            <a:spAutoFit/>
          </a:bodyPr>
          <a:lstStyle/>
          <a:p>
            <a:pPr algn="ctr"/>
            <a:r>
              <a:rPr lang="en-US" sz="2400" dirty="0" smtClean="0">
                <a:solidFill>
                  <a:srgbClr val="FFFF00"/>
                </a:solidFill>
                <a:latin typeface="Times New Roman" pitchFamily="18" charset="0"/>
                <a:cs typeface="Times New Roman" pitchFamily="18" charset="0"/>
              </a:rPr>
              <a:t>Classification of Animal Distribution </a:t>
            </a:r>
            <a:endParaRPr lang="en-US" sz="2400" dirty="0"/>
          </a:p>
        </p:txBody>
      </p:sp>
      <p:sp>
        <p:nvSpPr>
          <p:cNvPr id="4" name="Rectangle 3"/>
          <p:cNvSpPr/>
          <p:nvPr/>
        </p:nvSpPr>
        <p:spPr>
          <a:xfrm>
            <a:off x="457200" y="685800"/>
            <a:ext cx="2794355" cy="369332"/>
          </a:xfrm>
          <a:prstGeom prst="rect">
            <a:avLst/>
          </a:prstGeom>
          <a:solidFill>
            <a:srgbClr val="00421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r>
              <a:rPr lang="en-US" b="1" dirty="0" smtClean="0">
                <a:solidFill>
                  <a:schemeClr val="bg1"/>
                </a:solidFill>
                <a:latin typeface="Times New Roman" pitchFamily="18" charset="0"/>
                <a:cs typeface="Times New Roman" pitchFamily="18" charset="0"/>
              </a:rPr>
              <a:t>In Space (land and water) </a:t>
            </a:r>
            <a:endParaRPr lang="en-US" b="1" dirty="0">
              <a:solidFill>
                <a:schemeClr val="bg1"/>
              </a:solidFill>
            </a:endParaRPr>
          </a:p>
        </p:txBody>
      </p:sp>
      <p:sp>
        <p:nvSpPr>
          <p:cNvPr id="5" name="Rectangle 4"/>
          <p:cNvSpPr/>
          <p:nvPr/>
        </p:nvSpPr>
        <p:spPr>
          <a:xfrm>
            <a:off x="7086600" y="533400"/>
            <a:ext cx="1022716" cy="369332"/>
          </a:xfrm>
          <a:prstGeom prst="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r>
              <a:rPr lang="en-US" b="1" dirty="0" smtClean="0">
                <a:latin typeface="Times New Roman" pitchFamily="18" charset="0"/>
                <a:cs typeface="Times New Roman" pitchFamily="18" charset="0"/>
              </a:rPr>
              <a:t>In Time </a:t>
            </a:r>
            <a:endParaRPr lang="en-US" b="1" dirty="0"/>
          </a:p>
        </p:txBody>
      </p:sp>
      <p:sp>
        <p:nvSpPr>
          <p:cNvPr id="6" name="Rectangle 5"/>
          <p:cNvSpPr/>
          <p:nvPr/>
        </p:nvSpPr>
        <p:spPr>
          <a:xfrm>
            <a:off x="152400" y="1676400"/>
            <a:ext cx="3810000" cy="646331"/>
          </a:xfrm>
          <a:prstGeom prst="rect">
            <a:avLst/>
          </a:prstGeom>
          <a:solidFill>
            <a:srgbClr val="C00000"/>
          </a:solidFill>
        </p:spPr>
        <p:txBody>
          <a:bodyPr wrap="square">
            <a:spAutoFit/>
          </a:bodyPr>
          <a:lstStyle/>
          <a:p>
            <a:pPr algn="ctr"/>
            <a:r>
              <a:rPr lang="en-US" b="1" dirty="0" smtClean="0">
                <a:solidFill>
                  <a:srgbClr val="FFFF00"/>
                </a:solidFill>
                <a:latin typeface="Times New Roman" pitchFamily="18" charset="0"/>
                <a:cs typeface="Times New Roman" pitchFamily="18" charset="0"/>
              </a:rPr>
              <a:t>Geographical Distribution </a:t>
            </a:r>
          </a:p>
          <a:p>
            <a:pPr algn="ctr"/>
            <a:r>
              <a:rPr lang="en-US" b="1" dirty="0" smtClean="0">
                <a:solidFill>
                  <a:srgbClr val="FFFF00"/>
                </a:solidFill>
                <a:latin typeface="Times New Roman" pitchFamily="18" charset="0"/>
                <a:cs typeface="Times New Roman" pitchFamily="18" charset="0"/>
              </a:rPr>
              <a:t>Horizontal or Surface Distribution </a:t>
            </a:r>
            <a:endParaRPr lang="en-US" b="1" dirty="0"/>
          </a:p>
        </p:txBody>
      </p:sp>
      <p:sp>
        <p:nvSpPr>
          <p:cNvPr id="7" name="Rectangle 6"/>
          <p:cNvSpPr/>
          <p:nvPr/>
        </p:nvSpPr>
        <p:spPr>
          <a:xfrm>
            <a:off x="5181600" y="2362200"/>
            <a:ext cx="3810000" cy="646331"/>
          </a:xfrm>
          <a:prstGeom prst="rect">
            <a:avLst/>
          </a:prstGeom>
          <a:solidFill>
            <a:schemeClr val="tx2">
              <a:lumMod val="75000"/>
            </a:schemeClr>
          </a:solidFill>
        </p:spPr>
        <p:txBody>
          <a:bodyPr wrap="square">
            <a:spAutoFit/>
          </a:bodyPr>
          <a:lstStyle/>
          <a:p>
            <a:pPr algn="ctr"/>
            <a:r>
              <a:rPr lang="en-US" b="1" dirty="0" smtClean="0">
                <a:solidFill>
                  <a:schemeClr val="bg1"/>
                </a:solidFill>
                <a:latin typeface="Times New Roman" pitchFamily="18" charset="0"/>
                <a:cs typeface="Times New Roman" pitchFamily="18" charset="0"/>
              </a:rPr>
              <a:t>Bathymetric Distribution </a:t>
            </a:r>
          </a:p>
          <a:p>
            <a:pPr algn="ctr"/>
            <a:r>
              <a:rPr lang="en-US" b="1" dirty="0" smtClean="0">
                <a:solidFill>
                  <a:schemeClr val="bg1"/>
                </a:solidFill>
                <a:latin typeface="Times New Roman" pitchFamily="18" charset="0"/>
                <a:cs typeface="Times New Roman" pitchFamily="18" charset="0"/>
              </a:rPr>
              <a:t>Vertical or Attitudinal Distribution </a:t>
            </a:r>
            <a:endParaRPr lang="en-US" b="1" dirty="0">
              <a:solidFill>
                <a:schemeClr val="bg1"/>
              </a:solidFill>
            </a:endParaRPr>
          </a:p>
        </p:txBody>
      </p:sp>
      <p:cxnSp>
        <p:nvCxnSpPr>
          <p:cNvPr id="9" name="Straight Connector 8"/>
          <p:cNvCxnSpPr>
            <a:endCxn id="5" idx="1"/>
          </p:cNvCxnSpPr>
          <p:nvPr/>
        </p:nvCxnSpPr>
        <p:spPr>
          <a:xfrm>
            <a:off x="4953000" y="457200"/>
            <a:ext cx="2133600" cy="26086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074" name="Picture 2" descr="E:\SUNBEAM\B.Sc. II\Animal Distribution\l_014_01_l.jpg"/>
          <p:cNvPicPr>
            <a:picLocks noChangeAspect="1" noChangeArrowheads="1"/>
          </p:cNvPicPr>
          <p:nvPr/>
        </p:nvPicPr>
        <p:blipFill>
          <a:blip r:embed="rId2"/>
          <a:srcRect/>
          <a:stretch>
            <a:fillRect/>
          </a:stretch>
        </p:blipFill>
        <p:spPr bwMode="auto">
          <a:xfrm>
            <a:off x="0" y="2438400"/>
            <a:ext cx="4419600" cy="21336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075" name="Picture 3" descr="E:\SUNBEAM\B.Sc. II\Animal Distribution\slide_24.jpg"/>
          <p:cNvPicPr>
            <a:picLocks noChangeAspect="1" noChangeArrowheads="1"/>
          </p:cNvPicPr>
          <p:nvPr/>
        </p:nvPicPr>
        <p:blipFill>
          <a:blip r:embed="rId3"/>
          <a:srcRect l="36752" t="2222" r="1709" b="5556"/>
          <a:stretch>
            <a:fillRect/>
          </a:stretch>
        </p:blipFill>
        <p:spPr bwMode="auto">
          <a:xfrm>
            <a:off x="152400" y="4419600"/>
            <a:ext cx="4572000" cy="2286000"/>
          </a:xfrm>
          <a:prstGeom prst="rect">
            <a:avLst/>
          </a:prstGeom>
          <a:noFill/>
        </p:spPr>
      </p:pic>
      <p:sp>
        <p:nvSpPr>
          <p:cNvPr id="18" name="Rectangle 17"/>
          <p:cNvSpPr/>
          <p:nvPr/>
        </p:nvSpPr>
        <p:spPr>
          <a:xfrm>
            <a:off x="6019800" y="1295400"/>
            <a:ext cx="2582758" cy="646331"/>
          </a:xfrm>
          <a:prstGeom prst="rect">
            <a:avLst/>
          </a:prstGeom>
          <a:solidFill>
            <a:schemeClr val="accent5">
              <a:lumMod val="75000"/>
            </a:schemeClr>
          </a:solidFill>
        </p:spPr>
        <p:txBody>
          <a:bodyPr wrap="none">
            <a:spAutoFit/>
          </a:bodyPr>
          <a:lstStyle/>
          <a:p>
            <a:pPr algn="ctr"/>
            <a:r>
              <a:rPr lang="en-US" b="1" dirty="0" smtClean="0">
                <a:latin typeface="Times New Roman" pitchFamily="18" charset="0"/>
                <a:cs typeface="Times New Roman" pitchFamily="18" charset="0"/>
              </a:rPr>
              <a:t>Geologic Distribution </a:t>
            </a:r>
          </a:p>
          <a:p>
            <a:pPr algn="ctr"/>
            <a:r>
              <a:rPr lang="en-US" b="1" dirty="0" smtClean="0">
                <a:latin typeface="Times New Roman" pitchFamily="18" charset="0"/>
                <a:cs typeface="Times New Roman" pitchFamily="18" charset="0"/>
              </a:rPr>
              <a:t>Durational Distribution </a:t>
            </a:r>
            <a:endParaRPr lang="en-US" b="1" dirty="0"/>
          </a:p>
        </p:txBody>
      </p:sp>
      <p:pic>
        <p:nvPicPr>
          <p:cNvPr id="3076" name="Picture 4" descr="E:\SUNBEAM\B.Sc. II\deep sea fishes\2011-0038_37_david1_en.jpg"/>
          <p:cNvPicPr>
            <a:picLocks noChangeAspect="1" noChangeArrowheads="1"/>
          </p:cNvPicPr>
          <p:nvPr/>
        </p:nvPicPr>
        <p:blipFill>
          <a:blip r:embed="rId4"/>
          <a:srcRect/>
          <a:stretch>
            <a:fillRect/>
          </a:stretch>
        </p:blipFill>
        <p:spPr bwMode="auto">
          <a:xfrm>
            <a:off x="4800601" y="3048000"/>
            <a:ext cx="4343400" cy="36576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9144000" cy="1323439"/>
          </a:xfrm>
          <a:prstGeom prst="rect">
            <a:avLst/>
          </a:prstGeom>
        </p:spPr>
        <p:txBody>
          <a:bodyPr wrap="square">
            <a:spAutoFit/>
          </a:bodyPr>
          <a:lstStyle/>
          <a:p>
            <a:pPr algn="just"/>
            <a:r>
              <a:rPr lang="en-US" sz="2000" dirty="0" smtClean="0">
                <a:solidFill>
                  <a:schemeClr val="bg1"/>
                </a:solidFill>
                <a:latin typeface="Times New Roman" pitchFamily="18" charset="0"/>
                <a:cs typeface="Times New Roman" pitchFamily="18" charset="0"/>
              </a:rPr>
              <a:t>Bathymetric distribution includes the following three realms:</a:t>
            </a:r>
          </a:p>
          <a:p>
            <a:pPr algn="just"/>
            <a:r>
              <a:rPr lang="en-US" sz="2000" dirty="0" smtClean="0">
                <a:solidFill>
                  <a:srgbClr val="FFFF00"/>
                </a:solidFill>
                <a:latin typeface="Times New Roman" pitchFamily="18" charset="0"/>
                <a:cs typeface="Times New Roman" pitchFamily="18" charset="0"/>
              </a:rPr>
              <a:t> (</a:t>
            </a:r>
            <a:r>
              <a:rPr lang="en-US" sz="2000" dirty="0" err="1" smtClean="0">
                <a:solidFill>
                  <a:srgbClr val="FFFF00"/>
                </a:solidFill>
                <a:latin typeface="Times New Roman" pitchFamily="18" charset="0"/>
                <a:cs typeface="Times New Roman" pitchFamily="18" charset="0"/>
              </a:rPr>
              <a:t>i</a:t>
            </a:r>
            <a:r>
              <a:rPr lang="en-US" sz="2000" dirty="0" smtClean="0">
                <a:solidFill>
                  <a:srgbClr val="FFFF00"/>
                </a:solidFill>
                <a:latin typeface="Times New Roman" pitchFamily="18" charset="0"/>
                <a:cs typeface="Times New Roman" pitchFamily="18" charset="0"/>
              </a:rPr>
              <a:t>) </a:t>
            </a:r>
            <a:r>
              <a:rPr lang="en-US" sz="2000" b="1" dirty="0" err="1" smtClean="0">
                <a:solidFill>
                  <a:schemeClr val="accent5">
                    <a:lumMod val="40000"/>
                    <a:lumOff val="60000"/>
                  </a:schemeClr>
                </a:solidFill>
                <a:latin typeface="Times New Roman" pitchFamily="18" charset="0"/>
                <a:cs typeface="Times New Roman" pitchFamily="18" charset="0"/>
              </a:rPr>
              <a:t>Halobiotic</a:t>
            </a:r>
            <a:r>
              <a:rPr lang="en-US" sz="2000" b="1" dirty="0" smtClean="0">
                <a:solidFill>
                  <a:schemeClr val="accent5">
                    <a:lumMod val="40000"/>
                    <a:lumOff val="60000"/>
                  </a:schemeClr>
                </a:solidFill>
                <a:latin typeface="Times New Roman" pitchFamily="18" charset="0"/>
                <a:cs typeface="Times New Roman" pitchFamily="18" charset="0"/>
              </a:rPr>
              <a:t>, or vertical </a:t>
            </a:r>
            <a:r>
              <a:rPr lang="en-US" sz="2000" dirty="0" smtClean="0">
                <a:solidFill>
                  <a:schemeClr val="accent5">
                    <a:lumMod val="40000"/>
                    <a:lumOff val="60000"/>
                  </a:schemeClr>
                </a:solidFill>
                <a:latin typeface="Times New Roman" pitchFamily="18" charset="0"/>
                <a:cs typeface="Times New Roman" pitchFamily="18" charset="0"/>
              </a:rPr>
              <a:t>distribution of organisms in marine (sea) habitat.</a:t>
            </a:r>
          </a:p>
          <a:p>
            <a:pPr algn="just"/>
            <a:r>
              <a:rPr lang="en-US" sz="2000" dirty="0" smtClean="0">
                <a:solidFill>
                  <a:srgbClr val="FFFF00"/>
                </a:solidFill>
                <a:latin typeface="Times New Roman" pitchFamily="18" charset="0"/>
                <a:cs typeface="Times New Roman" pitchFamily="18" charset="0"/>
              </a:rPr>
              <a:t>(ii) </a:t>
            </a:r>
            <a:r>
              <a:rPr lang="en-US" sz="2000" b="1" dirty="0" err="1" smtClean="0">
                <a:solidFill>
                  <a:schemeClr val="accent6">
                    <a:lumMod val="60000"/>
                    <a:lumOff val="40000"/>
                  </a:schemeClr>
                </a:solidFill>
                <a:latin typeface="Times New Roman" pitchFamily="18" charset="0"/>
                <a:cs typeface="Times New Roman" pitchFamily="18" charset="0"/>
              </a:rPr>
              <a:t>Limnobiotic</a:t>
            </a:r>
            <a:r>
              <a:rPr lang="en-US" sz="2000" b="1" dirty="0" smtClean="0">
                <a:solidFill>
                  <a:schemeClr val="accent6">
                    <a:lumMod val="60000"/>
                    <a:lumOff val="40000"/>
                  </a:schemeClr>
                </a:solidFill>
                <a:latin typeface="Times New Roman" pitchFamily="18" charset="0"/>
                <a:cs typeface="Times New Roman" pitchFamily="18" charset="0"/>
              </a:rPr>
              <a:t>, or vertical distribution of organisms in freshwater </a:t>
            </a:r>
            <a:r>
              <a:rPr lang="en-US" sz="2000" dirty="0" smtClean="0">
                <a:solidFill>
                  <a:schemeClr val="accent6">
                    <a:lumMod val="60000"/>
                    <a:lumOff val="40000"/>
                  </a:schemeClr>
                </a:solidFill>
                <a:latin typeface="Times New Roman" pitchFamily="18" charset="0"/>
                <a:cs typeface="Times New Roman" pitchFamily="18" charset="0"/>
              </a:rPr>
              <a:t>habitat.</a:t>
            </a:r>
          </a:p>
          <a:p>
            <a:pPr algn="just"/>
            <a:r>
              <a:rPr lang="en-US" sz="2000" dirty="0" smtClean="0">
                <a:solidFill>
                  <a:srgbClr val="FFFF00"/>
                </a:solidFill>
                <a:latin typeface="Times New Roman" pitchFamily="18" charset="0"/>
                <a:cs typeface="Times New Roman" pitchFamily="18" charset="0"/>
              </a:rPr>
              <a:t> (iii) </a:t>
            </a:r>
            <a:r>
              <a:rPr lang="en-US" sz="2000" b="1" dirty="0" err="1" smtClean="0">
                <a:solidFill>
                  <a:srgbClr val="FFFF00"/>
                </a:solidFill>
                <a:latin typeface="Times New Roman" pitchFamily="18" charset="0"/>
                <a:cs typeface="Times New Roman" pitchFamily="18" charset="0"/>
              </a:rPr>
              <a:t>Geobiotic</a:t>
            </a:r>
            <a:r>
              <a:rPr lang="en-US" sz="2000" b="1" dirty="0" smtClean="0">
                <a:solidFill>
                  <a:srgbClr val="FFFF00"/>
                </a:solidFill>
                <a:latin typeface="Times New Roman" pitchFamily="18" charset="0"/>
                <a:cs typeface="Times New Roman" pitchFamily="18" charset="0"/>
              </a:rPr>
              <a:t> or altitudinal distribution of organisms </a:t>
            </a:r>
            <a:r>
              <a:rPr lang="en-US" sz="2000" dirty="0" smtClean="0">
                <a:solidFill>
                  <a:srgbClr val="FFFF00"/>
                </a:solidFill>
                <a:latin typeface="Times New Roman" pitchFamily="18" charset="0"/>
                <a:cs typeface="Times New Roman" pitchFamily="18" charset="0"/>
              </a:rPr>
              <a:t>on land. </a:t>
            </a:r>
          </a:p>
        </p:txBody>
      </p:sp>
      <p:sp>
        <p:nvSpPr>
          <p:cNvPr id="3" name="Oval 2"/>
          <p:cNvSpPr/>
          <p:nvPr/>
        </p:nvSpPr>
        <p:spPr>
          <a:xfrm>
            <a:off x="228600" y="1524000"/>
            <a:ext cx="8763000" cy="1298377"/>
          </a:xfrm>
          <a:prstGeom prst="ellipse">
            <a:avLst/>
          </a:prstGeom>
          <a:solidFill>
            <a:srgbClr val="FFFF00"/>
          </a:solidFill>
        </p:spPr>
        <p:txBody>
          <a:bodyPr wrap="square">
            <a:spAutoFit/>
          </a:bodyPr>
          <a:lstStyle/>
          <a:p>
            <a:pPr algn="just"/>
            <a:r>
              <a:rPr lang="en-US" dirty="0" smtClean="0">
                <a:latin typeface="Times New Roman" pitchFamily="18" charset="0"/>
                <a:cs typeface="Times New Roman" pitchFamily="18" charset="0"/>
              </a:rPr>
              <a:t>All the living organisms in a given region are termed the </a:t>
            </a:r>
            <a:r>
              <a:rPr lang="en-US" b="1" dirty="0" smtClean="0">
                <a:latin typeface="Times New Roman" pitchFamily="18" charset="0"/>
                <a:cs typeface="Times New Roman" pitchFamily="18" charset="0"/>
              </a:rPr>
              <a:t>biota of that region. </a:t>
            </a:r>
            <a:r>
              <a:rPr lang="en-US" dirty="0" smtClean="0">
                <a:latin typeface="Times New Roman" pitchFamily="18" charset="0"/>
                <a:cs typeface="Times New Roman" pitchFamily="18" charset="0"/>
              </a:rPr>
              <a:t>The</a:t>
            </a:r>
            <a:r>
              <a:rPr lang="en-US" b="1" dirty="0" smtClean="0">
                <a:latin typeface="Times New Roman" pitchFamily="18" charset="0"/>
                <a:cs typeface="Times New Roman" pitchFamily="18" charset="0"/>
              </a:rPr>
              <a:t> animals </a:t>
            </a:r>
            <a:r>
              <a:rPr lang="en-US" dirty="0" smtClean="0">
                <a:latin typeface="Times New Roman" pitchFamily="18" charset="0"/>
                <a:cs typeface="Times New Roman" pitchFamily="18" charset="0"/>
              </a:rPr>
              <a:t>of a given region are collectively termed the </a:t>
            </a:r>
            <a:r>
              <a:rPr lang="en-US" b="1" dirty="0" smtClean="0">
                <a:latin typeface="Times New Roman" pitchFamily="18" charset="0"/>
                <a:cs typeface="Times New Roman" pitchFamily="18" charset="0"/>
              </a:rPr>
              <a:t>fauna, </a:t>
            </a:r>
            <a:r>
              <a:rPr lang="en-US" dirty="0" smtClean="0">
                <a:latin typeface="Times New Roman" pitchFamily="18" charset="0"/>
                <a:cs typeface="Times New Roman" pitchFamily="18" charset="0"/>
              </a:rPr>
              <a:t>and the </a:t>
            </a:r>
            <a:r>
              <a:rPr lang="en-US" b="1" dirty="0" smtClean="0">
                <a:latin typeface="Times New Roman" pitchFamily="18" charset="0"/>
                <a:cs typeface="Times New Roman" pitchFamily="18" charset="0"/>
              </a:rPr>
              <a:t>plants </a:t>
            </a:r>
            <a:r>
              <a:rPr lang="en-US" dirty="0" smtClean="0">
                <a:latin typeface="Times New Roman" pitchFamily="18" charset="0"/>
                <a:cs typeface="Times New Roman" pitchFamily="18" charset="0"/>
              </a:rPr>
              <a:t>of a given region</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 </a:t>
            </a:r>
            <a:r>
              <a:rPr lang="en-US" b="1" dirty="0" smtClean="0">
                <a:latin typeface="Times New Roman" pitchFamily="18" charset="0"/>
                <a:cs typeface="Times New Roman" pitchFamily="18" charset="0"/>
              </a:rPr>
              <a:t>flora.</a:t>
            </a:r>
            <a:endParaRPr lang="en-US" dirty="0">
              <a:latin typeface="Times New Roman" pitchFamily="18" charset="0"/>
              <a:cs typeface="Times New Roman" pitchFamily="18" charset="0"/>
            </a:endParaRPr>
          </a:p>
        </p:txBody>
      </p:sp>
      <p:sp>
        <p:nvSpPr>
          <p:cNvPr id="4" name="Rectangle 3"/>
          <p:cNvSpPr/>
          <p:nvPr/>
        </p:nvSpPr>
        <p:spPr>
          <a:xfrm>
            <a:off x="0" y="3429000"/>
            <a:ext cx="9144000" cy="3416320"/>
          </a:xfrm>
          <a:prstGeom prst="rect">
            <a:avLst/>
          </a:prstGeom>
        </p:spPr>
        <p:txBody>
          <a:bodyPr wrap="square">
            <a:spAutoFit/>
          </a:bodyPr>
          <a:lstStyle/>
          <a:p>
            <a:pPr algn="just"/>
            <a:r>
              <a:rPr lang="en-US" dirty="0" smtClean="0">
                <a:solidFill>
                  <a:schemeClr val="bg1"/>
                </a:solidFill>
                <a:latin typeface="Times New Roman" pitchFamily="18" charset="0"/>
                <a:cs typeface="Times New Roman" pitchFamily="18" charset="0"/>
              </a:rPr>
              <a:t>1. Topographic Barriers: Alps, Himalayas (High and extensive Mountains</a:t>
            </a:r>
          </a:p>
          <a:p>
            <a:pPr marL="231775" indent="-231775" algn="just"/>
            <a:r>
              <a:rPr lang="en-US" dirty="0" smtClean="0">
                <a:solidFill>
                  <a:schemeClr val="accent6">
                    <a:lumMod val="60000"/>
                    <a:lumOff val="40000"/>
                  </a:schemeClr>
                </a:solidFill>
                <a:latin typeface="Times New Roman" pitchFamily="18" charset="0"/>
                <a:cs typeface="Times New Roman" pitchFamily="18" charset="0"/>
              </a:rPr>
              <a:t>2. Climatic Barriers: Temperature has a marked influence on limiting the animal dispersal,           particularly on cold blooded animals e.g. Reptiles and amphibians </a:t>
            </a:r>
          </a:p>
          <a:p>
            <a:pPr marL="231775" indent="-231775" algn="just"/>
            <a:r>
              <a:rPr lang="en-US" dirty="0" smtClean="0">
                <a:solidFill>
                  <a:schemeClr val="accent3">
                    <a:lumMod val="75000"/>
                  </a:schemeClr>
                </a:solidFill>
                <a:latin typeface="Times New Roman" pitchFamily="18" charset="0"/>
                <a:cs typeface="Times New Roman" pitchFamily="18" charset="0"/>
              </a:rPr>
              <a:t>3. Vegetative Barrier: The forest become barrier for larger terrestrial animals because they can’t penetrate the forest.</a:t>
            </a:r>
          </a:p>
          <a:p>
            <a:pPr marL="231775" indent="-231775" algn="just"/>
            <a:r>
              <a:rPr lang="en-US" dirty="0" smtClean="0">
                <a:solidFill>
                  <a:schemeClr val="accent1">
                    <a:lumMod val="60000"/>
                    <a:lumOff val="40000"/>
                  </a:schemeClr>
                </a:solidFill>
                <a:latin typeface="Times New Roman" pitchFamily="18" charset="0"/>
                <a:cs typeface="Times New Roman" pitchFamily="18" charset="0"/>
              </a:rPr>
              <a:t>4. Large water bodies: Extensive water bodies form barriers for animals living in water. e.g. Fresh water fishes also prevented to migration, although certain fish such as Salmon, Sturgeon and Smelt (anadromous fishes) migrate from sea water to fresh water annually. While in Eel (catadromous fish) reverse migration occurs. </a:t>
            </a:r>
          </a:p>
          <a:p>
            <a:pPr marL="231775" indent="-231775" algn="just"/>
            <a:r>
              <a:rPr lang="en-US" dirty="0" smtClean="0">
                <a:solidFill>
                  <a:srgbClr val="FFC000"/>
                </a:solidFill>
                <a:latin typeface="Times New Roman" pitchFamily="18" charset="0"/>
                <a:cs typeface="Times New Roman" pitchFamily="18" charset="0"/>
              </a:rPr>
              <a:t>5. Impurity and lack of salinity of sea water: An effective barrier to the dispersal of certain kinds of marine animals starfishes, squids, sponges and corals because these animals require a maximum purity and salininity of water.</a:t>
            </a:r>
            <a:endParaRPr lang="en-US" dirty="0">
              <a:solidFill>
                <a:srgbClr val="FFC000"/>
              </a:solidFill>
              <a:latin typeface="Times New Roman" pitchFamily="18" charset="0"/>
              <a:cs typeface="Times New Roman" pitchFamily="18" charset="0"/>
            </a:endParaRPr>
          </a:p>
        </p:txBody>
      </p:sp>
      <p:sp>
        <p:nvSpPr>
          <p:cNvPr id="5" name="Rectangle 4"/>
          <p:cNvSpPr/>
          <p:nvPr/>
        </p:nvSpPr>
        <p:spPr>
          <a:xfrm>
            <a:off x="3352800" y="2971800"/>
            <a:ext cx="2807179" cy="461665"/>
          </a:xfrm>
          <a:prstGeom prst="rect">
            <a:avLst/>
          </a:prstGeom>
          <a:solidFill>
            <a:schemeClr val="tx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r>
              <a:rPr lang="en-US" sz="2400" dirty="0" smtClean="0">
                <a:solidFill>
                  <a:schemeClr val="bg1"/>
                </a:solidFill>
                <a:latin typeface="Times New Roman" pitchFamily="18" charset="0"/>
                <a:cs typeface="Times New Roman" pitchFamily="18" charset="0"/>
              </a:rPr>
              <a:t>Barriers to Dispersal </a:t>
            </a:r>
            <a:endParaRPr lang="en-US" sz="24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89844"/>
            <a:ext cx="9144000" cy="5632311"/>
          </a:xfrm>
          <a:prstGeom prst="rect">
            <a:avLst/>
          </a:prstGeom>
        </p:spPr>
        <p:txBody>
          <a:bodyPr wrap="square">
            <a:spAutoFit/>
          </a:bodyPr>
          <a:lstStyle/>
          <a:p>
            <a:pPr marL="342900" indent="-342900" algn="just">
              <a:buAutoNum type="arabicPeriod"/>
            </a:pPr>
            <a:r>
              <a:rPr lang="en-US" dirty="0" smtClean="0">
                <a:solidFill>
                  <a:srgbClr val="FFC000"/>
                </a:solidFill>
                <a:latin typeface="Times New Roman" pitchFamily="18" charset="0"/>
                <a:cs typeface="Times New Roman" pitchFamily="18" charset="0"/>
              </a:rPr>
              <a:t>Land Bridges : Panama (a country that links central and south America; in map it shows like a bridge) opens up the avenue for migration of many animals horses, wolves and cats.</a:t>
            </a:r>
          </a:p>
          <a:p>
            <a:pPr marL="342900" indent="-342900" algn="just">
              <a:buAutoNum type="arabicPeriod"/>
            </a:pPr>
            <a:endParaRPr lang="en-US" dirty="0" smtClean="0">
              <a:solidFill>
                <a:srgbClr val="FFC000"/>
              </a:solidFill>
              <a:latin typeface="Times New Roman" pitchFamily="18" charset="0"/>
              <a:cs typeface="Times New Roman" pitchFamily="18" charset="0"/>
            </a:endParaRPr>
          </a:p>
          <a:p>
            <a:pPr marL="342900" indent="-342900" algn="just">
              <a:buAutoNum type="arabicPeriod"/>
            </a:pPr>
            <a:endParaRPr lang="en-US" dirty="0" smtClean="0">
              <a:solidFill>
                <a:srgbClr val="FFC000"/>
              </a:solidFill>
              <a:latin typeface="Times New Roman" pitchFamily="18" charset="0"/>
              <a:cs typeface="Times New Roman" pitchFamily="18" charset="0"/>
            </a:endParaRPr>
          </a:p>
          <a:p>
            <a:pPr marL="342900" indent="-342900" algn="just">
              <a:buAutoNum type="arabicPeriod"/>
            </a:pPr>
            <a:endParaRPr lang="en-US" dirty="0" smtClean="0">
              <a:solidFill>
                <a:srgbClr val="FFC000"/>
              </a:solidFill>
              <a:latin typeface="Times New Roman" pitchFamily="18" charset="0"/>
              <a:cs typeface="Times New Roman" pitchFamily="18" charset="0"/>
            </a:endParaRPr>
          </a:p>
          <a:p>
            <a:pPr marL="342900" indent="-342900" algn="just">
              <a:buAutoNum type="arabicPeriod"/>
            </a:pPr>
            <a:endParaRPr lang="en-US" dirty="0" smtClean="0">
              <a:solidFill>
                <a:srgbClr val="FFC000"/>
              </a:solidFill>
              <a:latin typeface="Times New Roman" pitchFamily="18" charset="0"/>
              <a:cs typeface="Times New Roman" pitchFamily="18" charset="0"/>
            </a:endParaRPr>
          </a:p>
          <a:p>
            <a:pPr marL="342900" indent="-342900" algn="just">
              <a:buAutoNum type="arabicPeriod"/>
            </a:pPr>
            <a:endParaRPr lang="en-US" dirty="0" smtClean="0">
              <a:solidFill>
                <a:srgbClr val="FFC000"/>
              </a:solidFill>
              <a:latin typeface="Times New Roman" pitchFamily="18" charset="0"/>
              <a:cs typeface="Times New Roman" pitchFamily="18" charset="0"/>
            </a:endParaRPr>
          </a:p>
          <a:p>
            <a:pPr marL="342900" indent="-342900" algn="just">
              <a:buAutoNum type="arabicPeriod"/>
            </a:pPr>
            <a:endParaRPr lang="en-US" dirty="0" smtClean="0">
              <a:solidFill>
                <a:srgbClr val="FFC000"/>
              </a:solidFill>
              <a:latin typeface="Times New Roman" pitchFamily="18" charset="0"/>
              <a:cs typeface="Times New Roman" pitchFamily="18" charset="0"/>
            </a:endParaRPr>
          </a:p>
          <a:p>
            <a:pPr marL="342900" indent="-342900" algn="just">
              <a:buAutoNum type="arabicPeriod"/>
            </a:pPr>
            <a:endParaRPr lang="en-US" dirty="0" smtClean="0">
              <a:solidFill>
                <a:srgbClr val="FFC000"/>
              </a:solidFill>
              <a:latin typeface="Times New Roman" pitchFamily="18" charset="0"/>
              <a:cs typeface="Times New Roman" pitchFamily="18" charset="0"/>
            </a:endParaRPr>
          </a:p>
          <a:p>
            <a:pPr marL="342900" indent="-342900" algn="just">
              <a:buAutoNum type="arabicPeriod"/>
            </a:pPr>
            <a:endParaRPr lang="en-US" dirty="0" smtClean="0">
              <a:solidFill>
                <a:srgbClr val="FFC000"/>
              </a:solidFill>
              <a:latin typeface="Times New Roman" pitchFamily="18" charset="0"/>
              <a:cs typeface="Times New Roman" pitchFamily="18" charset="0"/>
            </a:endParaRPr>
          </a:p>
          <a:p>
            <a:pPr marL="342900" indent="-342900" algn="just">
              <a:buAutoNum type="arabicPeriod"/>
            </a:pPr>
            <a:endParaRPr lang="en-US" dirty="0" smtClean="0">
              <a:solidFill>
                <a:srgbClr val="FFC000"/>
              </a:solidFill>
              <a:latin typeface="Times New Roman" pitchFamily="18" charset="0"/>
              <a:cs typeface="Times New Roman" pitchFamily="18" charset="0"/>
            </a:endParaRPr>
          </a:p>
          <a:p>
            <a:pPr marL="342900" indent="-342900" algn="just">
              <a:buAutoNum type="arabicPeriod"/>
            </a:pPr>
            <a:endParaRPr lang="en-US" dirty="0" smtClean="0">
              <a:solidFill>
                <a:srgbClr val="FFC000"/>
              </a:solidFill>
              <a:latin typeface="Times New Roman" pitchFamily="18" charset="0"/>
              <a:cs typeface="Times New Roman" pitchFamily="18" charset="0"/>
            </a:endParaRPr>
          </a:p>
          <a:p>
            <a:pPr marL="342900" indent="-342900" algn="just">
              <a:buAutoNum type="arabicPeriod"/>
            </a:pPr>
            <a:endParaRPr lang="en-US" dirty="0" smtClean="0">
              <a:solidFill>
                <a:srgbClr val="FFC000"/>
              </a:solidFill>
              <a:latin typeface="Times New Roman" pitchFamily="18" charset="0"/>
              <a:cs typeface="Times New Roman" pitchFamily="18" charset="0"/>
            </a:endParaRPr>
          </a:p>
          <a:p>
            <a:pPr marL="342900" indent="-342900" algn="just"/>
            <a:r>
              <a:rPr lang="en-US" dirty="0" smtClean="0">
                <a:solidFill>
                  <a:schemeClr val="bg1"/>
                </a:solidFill>
                <a:latin typeface="Times New Roman" pitchFamily="18" charset="0"/>
                <a:cs typeface="Times New Roman" pitchFamily="18" charset="0"/>
              </a:rPr>
              <a:t>2. Natural Rafts and Driftwood : Terrestrial animals also takes lift upon drifting (floating) materials which enable them to accomplished over water journeys. e.g. Polar bear are also carried by floating shore ice.</a:t>
            </a:r>
          </a:p>
          <a:p>
            <a:pPr marL="342900" indent="-342900" algn="just"/>
            <a:endParaRPr lang="en-US" dirty="0" smtClean="0">
              <a:solidFill>
                <a:srgbClr val="FFC000"/>
              </a:solidFill>
              <a:latin typeface="Times New Roman" pitchFamily="18" charset="0"/>
              <a:cs typeface="Times New Roman" pitchFamily="18" charset="0"/>
            </a:endParaRPr>
          </a:p>
          <a:p>
            <a:pPr marL="342900" indent="-342900" algn="just"/>
            <a:r>
              <a:rPr lang="en-US" dirty="0" smtClean="0">
                <a:solidFill>
                  <a:schemeClr val="accent6">
                    <a:lumMod val="75000"/>
                  </a:schemeClr>
                </a:solidFill>
                <a:latin typeface="Times New Roman" pitchFamily="18" charset="0"/>
                <a:cs typeface="Times New Roman" pitchFamily="18" charset="0"/>
              </a:rPr>
              <a:t>3. Favoring Gales : Many animals like insects, bird, and bats dispersed by strong wind and they get their favorable destinations. e.g. European birds transported to America by way to Iceland and Green land</a:t>
            </a:r>
            <a:endParaRPr lang="en-US" dirty="0">
              <a:solidFill>
                <a:schemeClr val="accent6">
                  <a:lumMod val="75000"/>
                </a:schemeClr>
              </a:solidFill>
              <a:latin typeface="Times New Roman" pitchFamily="18" charset="0"/>
              <a:cs typeface="Times New Roman" pitchFamily="18" charset="0"/>
            </a:endParaRPr>
          </a:p>
        </p:txBody>
      </p:sp>
      <p:sp>
        <p:nvSpPr>
          <p:cNvPr id="3" name="Rectangle 2"/>
          <p:cNvSpPr/>
          <p:nvPr/>
        </p:nvSpPr>
        <p:spPr>
          <a:xfrm>
            <a:off x="3276600" y="147935"/>
            <a:ext cx="2757486" cy="461665"/>
          </a:xfrm>
          <a:prstGeom prst="rect">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r>
              <a:rPr lang="en-US" sz="2400" dirty="0" smtClean="0">
                <a:solidFill>
                  <a:schemeClr val="bg1"/>
                </a:solidFill>
                <a:latin typeface="Times New Roman" pitchFamily="18" charset="0"/>
                <a:cs typeface="Times New Roman" pitchFamily="18" charset="0"/>
              </a:rPr>
              <a:t>Means for Dispersal </a:t>
            </a:r>
            <a:endParaRPr lang="en-US" sz="2400" dirty="0">
              <a:solidFill>
                <a:schemeClr val="bg1"/>
              </a:solidFill>
            </a:endParaRPr>
          </a:p>
        </p:txBody>
      </p:sp>
      <p:pic>
        <p:nvPicPr>
          <p:cNvPr id="4098" name="Picture 2" descr="E:\SUNBEAM\B.Sc. II\Animal Distribution\110592_en_972.jpg"/>
          <p:cNvPicPr>
            <a:picLocks noChangeAspect="1" noChangeArrowheads="1"/>
          </p:cNvPicPr>
          <p:nvPr/>
        </p:nvPicPr>
        <p:blipFill>
          <a:blip r:embed="rId3"/>
          <a:srcRect l="3333" t="12667" r="4667" b="14000"/>
          <a:stretch>
            <a:fillRect/>
          </a:stretch>
        </p:blipFill>
        <p:spPr bwMode="auto">
          <a:xfrm>
            <a:off x="457200" y="1600200"/>
            <a:ext cx="3962400" cy="25908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099" name="Picture 3" descr="E:\SUNBEAM\B.Sc. II\Animal Distribution\locator-World-Heritage-Darien-Panama.jpg"/>
          <p:cNvPicPr>
            <a:picLocks noChangeAspect="1" noChangeArrowheads="1"/>
          </p:cNvPicPr>
          <p:nvPr/>
        </p:nvPicPr>
        <p:blipFill>
          <a:blip r:embed="rId4"/>
          <a:srcRect/>
          <a:stretch>
            <a:fillRect/>
          </a:stretch>
        </p:blipFill>
        <p:spPr bwMode="auto">
          <a:xfrm>
            <a:off x="4572000" y="1524000"/>
            <a:ext cx="4038600" cy="285273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355312"/>
          </a:xfrm>
          <a:prstGeom prst="rect">
            <a:avLst/>
          </a:prstGeom>
        </p:spPr>
        <p:txBody>
          <a:bodyPr wrap="square">
            <a:spAutoFit/>
          </a:bodyPr>
          <a:lstStyle/>
          <a:p>
            <a:pPr algn="just"/>
            <a:r>
              <a:rPr lang="en-US" dirty="0" smtClean="0">
                <a:solidFill>
                  <a:schemeClr val="bg1"/>
                </a:solidFill>
                <a:latin typeface="Times New Roman" pitchFamily="18" charset="0"/>
                <a:cs typeface="Times New Roman" pitchFamily="18" charset="0"/>
              </a:rPr>
              <a:t>                                                     PATTERNS OF DISTRIBUTION OF BIOTA</a:t>
            </a:r>
          </a:p>
          <a:p>
            <a:pPr algn="just"/>
            <a:r>
              <a:rPr lang="en-US" dirty="0" smtClean="0">
                <a:solidFill>
                  <a:schemeClr val="bg1"/>
                </a:solidFill>
                <a:latin typeface="Times New Roman" pitchFamily="18" charset="0"/>
                <a:cs typeface="Times New Roman" pitchFamily="18" charset="0"/>
              </a:rPr>
              <a:t>1. Distribution</a:t>
            </a:r>
          </a:p>
          <a:p>
            <a:pPr algn="just"/>
            <a:r>
              <a:rPr lang="en-US" b="1" dirty="0" smtClean="0">
                <a:solidFill>
                  <a:srgbClr val="00B050"/>
                </a:solidFill>
                <a:latin typeface="Times New Roman" pitchFamily="18" charset="0"/>
                <a:cs typeface="Times New Roman" pitchFamily="18" charset="0"/>
              </a:rPr>
              <a:t>(</a:t>
            </a:r>
            <a:r>
              <a:rPr lang="en-US" b="1" dirty="0" err="1" smtClean="0">
                <a:solidFill>
                  <a:srgbClr val="00B050"/>
                </a:solidFill>
                <a:latin typeface="Times New Roman" pitchFamily="18" charset="0"/>
                <a:cs typeface="Times New Roman" pitchFamily="18" charset="0"/>
              </a:rPr>
              <a:t>i</a:t>
            </a:r>
            <a:r>
              <a:rPr lang="en-US" b="1" dirty="0" smtClean="0">
                <a:solidFill>
                  <a:srgbClr val="00B050"/>
                </a:solidFill>
                <a:latin typeface="Times New Roman" pitchFamily="18" charset="0"/>
                <a:cs typeface="Times New Roman" pitchFamily="18" charset="0"/>
              </a:rPr>
              <a:t>) Continuous distribution</a:t>
            </a:r>
            <a:r>
              <a:rPr lang="en-US" dirty="0" smtClean="0">
                <a:solidFill>
                  <a:schemeClr val="bg1"/>
                </a:solidFill>
                <a:latin typeface="Times New Roman" pitchFamily="18" charset="0"/>
                <a:cs typeface="Times New Roman" pitchFamily="18" charset="0"/>
              </a:rPr>
              <a:t>. A </a:t>
            </a:r>
            <a:r>
              <a:rPr lang="en-US" dirty="0" err="1" smtClean="0">
                <a:solidFill>
                  <a:schemeClr val="bg1"/>
                </a:solidFill>
                <a:latin typeface="Times New Roman" pitchFamily="18" charset="0"/>
                <a:cs typeface="Times New Roman" pitchFamily="18" charset="0"/>
              </a:rPr>
              <a:t>taxon</a:t>
            </a:r>
            <a:r>
              <a:rPr lang="en-US" dirty="0" smtClean="0">
                <a:solidFill>
                  <a:schemeClr val="bg1"/>
                </a:solidFill>
                <a:latin typeface="Times New Roman" pitchFamily="18" charset="0"/>
                <a:cs typeface="Times New Roman" pitchFamily="18" charset="0"/>
              </a:rPr>
              <a:t> distributed throughout the world in all climatic zones or</a:t>
            </a:r>
          </a:p>
          <a:p>
            <a:pPr algn="just"/>
            <a:r>
              <a:rPr lang="en-US" dirty="0" smtClean="0">
                <a:solidFill>
                  <a:schemeClr val="bg1"/>
                </a:solidFill>
                <a:latin typeface="Times New Roman" pitchFamily="18" charset="0"/>
                <a:cs typeface="Times New Roman" pitchFamily="18" charset="0"/>
              </a:rPr>
              <a:t>in all the continents in at least one climatic zone is said to have continuous distribution. It is of the following types :</a:t>
            </a:r>
          </a:p>
          <a:p>
            <a:pPr algn="just"/>
            <a:r>
              <a:rPr lang="en-US" dirty="0" smtClean="0">
                <a:solidFill>
                  <a:srgbClr val="FFFF00"/>
                </a:solidFill>
                <a:latin typeface="Times New Roman" pitchFamily="18" charset="0"/>
                <a:cs typeface="Times New Roman" pitchFamily="18" charset="0"/>
              </a:rPr>
              <a:t>A. Cosmopolitan distribution: </a:t>
            </a:r>
            <a:r>
              <a:rPr lang="en-US" dirty="0" smtClean="0">
                <a:solidFill>
                  <a:schemeClr val="bg1"/>
                </a:solidFill>
                <a:latin typeface="Times New Roman" pitchFamily="18" charset="0"/>
                <a:cs typeface="Times New Roman" pitchFamily="18" charset="0"/>
              </a:rPr>
              <a:t>Such a </a:t>
            </a:r>
            <a:r>
              <a:rPr lang="en-US" dirty="0" err="1" smtClean="0">
                <a:solidFill>
                  <a:schemeClr val="bg1"/>
                </a:solidFill>
                <a:latin typeface="Times New Roman" pitchFamily="18" charset="0"/>
                <a:cs typeface="Times New Roman" pitchFamily="18" charset="0"/>
              </a:rPr>
              <a:t>taxon</a:t>
            </a:r>
            <a:r>
              <a:rPr lang="en-US" dirty="0" smtClean="0">
                <a:solidFill>
                  <a:schemeClr val="bg1"/>
                </a:solidFill>
                <a:latin typeface="Times New Roman" pitchFamily="18" charset="0"/>
                <a:cs typeface="Times New Roman" pitchFamily="18" charset="0"/>
              </a:rPr>
              <a:t> or a species occurs in all climatic zones. The</a:t>
            </a:r>
          </a:p>
          <a:p>
            <a:pPr algn="just"/>
            <a:r>
              <a:rPr lang="en-US" dirty="0" smtClean="0">
                <a:solidFill>
                  <a:schemeClr val="bg1"/>
                </a:solidFill>
                <a:latin typeface="Times New Roman" pitchFamily="18" charset="0"/>
                <a:cs typeface="Times New Roman" pitchFamily="18" charset="0"/>
              </a:rPr>
              <a:t>common plants species of nearly cosmopolitan distribution are </a:t>
            </a:r>
            <a:r>
              <a:rPr lang="en-US" i="1" dirty="0" err="1" smtClean="0">
                <a:solidFill>
                  <a:schemeClr val="bg1"/>
                </a:solidFill>
                <a:latin typeface="Times New Roman" pitchFamily="18" charset="0"/>
                <a:cs typeface="Times New Roman" pitchFamily="18" charset="0"/>
              </a:rPr>
              <a:t>Chenopodium</a:t>
            </a:r>
            <a:r>
              <a:rPr lang="en-US" i="1" dirty="0" smtClean="0">
                <a:solidFill>
                  <a:schemeClr val="bg1"/>
                </a:solidFill>
                <a:latin typeface="Times New Roman" pitchFamily="18" charset="0"/>
                <a:cs typeface="Times New Roman" pitchFamily="18" charset="0"/>
              </a:rPr>
              <a:t> album, </a:t>
            </a:r>
            <a:r>
              <a:rPr lang="en-US" i="1" dirty="0" err="1" smtClean="0">
                <a:solidFill>
                  <a:schemeClr val="bg1"/>
                </a:solidFill>
                <a:latin typeface="Times New Roman" pitchFamily="18" charset="0"/>
                <a:cs typeface="Times New Roman" pitchFamily="18" charset="0"/>
              </a:rPr>
              <a:t>Taraxcum</a:t>
            </a:r>
            <a:endParaRPr lang="en-US" i="1" dirty="0" smtClean="0">
              <a:solidFill>
                <a:schemeClr val="bg1"/>
              </a:solidFill>
              <a:latin typeface="Times New Roman" pitchFamily="18" charset="0"/>
              <a:cs typeface="Times New Roman" pitchFamily="18" charset="0"/>
            </a:endParaRPr>
          </a:p>
          <a:p>
            <a:pPr algn="just"/>
            <a:r>
              <a:rPr lang="en-US" i="1" dirty="0" err="1" smtClean="0">
                <a:solidFill>
                  <a:schemeClr val="bg1"/>
                </a:solidFill>
                <a:latin typeface="Times New Roman" pitchFamily="18" charset="0"/>
                <a:cs typeface="Times New Roman" pitchFamily="18" charset="0"/>
              </a:rPr>
              <a:t>officinale</a:t>
            </a:r>
            <a:r>
              <a:rPr lang="en-US" i="1" dirty="0" smtClean="0">
                <a:solidFill>
                  <a:schemeClr val="bg1"/>
                </a:solidFill>
                <a:latin typeface="Times New Roman" pitchFamily="18" charset="0"/>
                <a:cs typeface="Times New Roman" pitchFamily="18" charset="0"/>
              </a:rPr>
              <a:t>, </a:t>
            </a:r>
            <a:r>
              <a:rPr lang="en-US" i="1" dirty="0" err="1" smtClean="0">
                <a:solidFill>
                  <a:schemeClr val="bg1"/>
                </a:solidFill>
                <a:latin typeface="Times New Roman" pitchFamily="18" charset="0"/>
                <a:cs typeface="Times New Roman" pitchFamily="18" charset="0"/>
              </a:rPr>
              <a:t>Phragmites</a:t>
            </a:r>
            <a:r>
              <a:rPr lang="en-US" i="1" dirty="0" smtClean="0">
                <a:solidFill>
                  <a:schemeClr val="bg1"/>
                </a:solidFill>
                <a:latin typeface="Times New Roman" pitchFamily="18" charset="0"/>
                <a:cs typeface="Times New Roman" pitchFamily="18" charset="0"/>
              </a:rPr>
              <a:t> </a:t>
            </a:r>
            <a:r>
              <a:rPr lang="en-US" i="1" dirty="0" err="1" smtClean="0">
                <a:solidFill>
                  <a:schemeClr val="bg1"/>
                </a:solidFill>
                <a:latin typeface="Times New Roman" pitchFamily="18" charset="0"/>
                <a:cs typeface="Times New Roman" pitchFamily="18" charset="0"/>
              </a:rPr>
              <a:t>communis</a:t>
            </a:r>
            <a:r>
              <a:rPr lang="en-US" i="1" dirty="0" smtClean="0">
                <a:solidFill>
                  <a:schemeClr val="bg1"/>
                </a:solidFill>
                <a:latin typeface="Times New Roman" pitchFamily="18" charset="0"/>
                <a:cs typeface="Times New Roman" pitchFamily="18" charset="0"/>
              </a:rPr>
              <a:t>. </a:t>
            </a:r>
            <a:r>
              <a:rPr lang="en-US" dirty="0" smtClean="0">
                <a:solidFill>
                  <a:schemeClr val="bg1"/>
                </a:solidFill>
                <a:latin typeface="Times New Roman" pitchFamily="18" charset="0"/>
                <a:cs typeface="Times New Roman" pitchFamily="18" charset="0"/>
              </a:rPr>
              <a:t>Among the animals the following </a:t>
            </a:r>
            <a:r>
              <a:rPr lang="it-IT" dirty="0" smtClean="0">
                <a:solidFill>
                  <a:schemeClr val="bg1"/>
                </a:solidFill>
                <a:latin typeface="Times New Roman" pitchFamily="18" charset="0"/>
                <a:cs typeface="Times New Roman" pitchFamily="18" charset="0"/>
              </a:rPr>
              <a:t>species have cosmopolitan distribution : </a:t>
            </a:r>
            <a:r>
              <a:rPr lang="it-IT" i="1" dirty="0" smtClean="0">
                <a:solidFill>
                  <a:schemeClr val="bg1"/>
                </a:solidFill>
                <a:latin typeface="Times New Roman" pitchFamily="18" charset="0"/>
                <a:cs typeface="Times New Roman" pitchFamily="18" charset="0"/>
              </a:rPr>
              <a:t>Tyto alba (Barn Owl), Ardea cineria (Grey Heron), Falco pereginus (Falcon), Vanessa cardui (Butterfly).</a:t>
            </a:r>
          </a:p>
          <a:p>
            <a:pPr algn="just"/>
            <a:r>
              <a:rPr lang="en-US" dirty="0" smtClean="0">
                <a:solidFill>
                  <a:schemeClr val="tx2">
                    <a:lumMod val="60000"/>
                    <a:lumOff val="40000"/>
                  </a:schemeClr>
                </a:solidFill>
                <a:latin typeface="Times New Roman" pitchFamily="18" charset="0"/>
                <a:cs typeface="Times New Roman" pitchFamily="18" charset="0"/>
              </a:rPr>
              <a:t>B. Circumpolar distribution: </a:t>
            </a:r>
            <a:r>
              <a:rPr lang="en-US" dirty="0" smtClean="0">
                <a:solidFill>
                  <a:schemeClr val="bg1"/>
                </a:solidFill>
                <a:latin typeface="Times New Roman" pitchFamily="18" charset="0"/>
                <a:cs typeface="Times New Roman" pitchFamily="18" charset="0"/>
              </a:rPr>
              <a:t>Certain species such as</a:t>
            </a:r>
            <a:r>
              <a:rPr lang="en-US" i="1" dirty="0" smtClean="0">
                <a:solidFill>
                  <a:schemeClr val="bg1"/>
                </a:solidFill>
                <a:latin typeface="Times New Roman" pitchFamily="18" charset="0"/>
                <a:cs typeface="Times New Roman" pitchFamily="18" charset="0"/>
              </a:rPr>
              <a:t>, </a:t>
            </a:r>
            <a:r>
              <a:rPr lang="en-US" i="1" dirty="0" err="1" smtClean="0">
                <a:solidFill>
                  <a:schemeClr val="bg1"/>
                </a:solidFill>
                <a:latin typeface="Times New Roman" pitchFamily="18" charset="0"/>
                <a:cs typeface="Times New Roman" pitchFamily="18" charset="0"/>
              </a:rPr>
              <a:t>Saxiphraga</a:t>
            </a:r>
            <a:r>
              <a:rPr lang="en-US" i="1" dirty="0" smtClean="0">
                <a:solidFill>
                  <a:schemeClr val="bg1"/>
                </a:solidFill>
                <a:latin typeface="Times New Roman" pitchFamily="18" charset="0"/>
                <a:cs typeface="Times New Roman" pitchFamily="18" charset="0"/>
              </a:rPr>
              <a:t> </a:t>
            </a:r>
            <a:r>
              <a:rPr lang="en-US" i="1" dirty="0" err="1" smtClean="0">
                <a:solidFill>
                  <a:schemeClr val="bg1"/>
                </a:solidFill>
                <a:latin typeface="Times New Roman" pitchFamily="18" charset="0"/>
                <a:cs typeface="Times New Roman" pitchFamily="18" charset="0"/>
              </a:rPr>
              <a:t>oppositaefolia</a:t>
            </a:r>
            <a:r>
              <a:rPr lang="en-US" i="1" dirty="0" smtClean="0">
                <a:solidFill>
                  <a:schemeClr val="bg1"/>
                </a:solidFill>
                <a:latin typeface="Times New Roman" pitchFamily="18" charset="0"/>
                <a:cs typeface="Times New Roman" pitchFamily="18" charset="0"/>
              </a:rPr>
              <a:t> (Arctic plant) </a:t>
            </a:r>
            <a:r>
              <a:rPr lang="en-US" i="1" dirty="0" err="1" smtClean="0">
                <a:solidFill>
                  <a:schemeClr val="bg1"/>
                </a:solidFill>
                <a:latin typeface="Times New Roman" pitchFamily="18" charset="0"/>
                <a:cs typeface="Times New Roman" pitchFamily="18" charset="0"/>
              </a:rPr>
              <a:t>Carex</a:t>
            </a:r>
            <a:r>
              <a:rPr lang="en-US" i="1" dirty="0" smtClean="0">
                <a:solidFill>
                  <a:schemeClr val="bg1"/>
                </a:solidFill>
                <a:latin typeface="Times New Roman" pitchFamily="18" charset="0"/>
                <a:cs typeface="Times New Roman" pitchFamily="18" charset="0"/>
              </a:rPr>
              <a:t> </a:t>
            </a:r>
            <a:r>
              <a:rPr lang="en-US" i="1" dirty="0" err="1" smtClean="0">
                <a:solidFill>
                  <a:schemeClr val="bg1"/>
                </a:solidFill>
                <a:latin typeface="Times New Roman" pitchFamily="18" charset="0"/>
                <a:cs typeface="Times New Roman" pitchFamily="18" charset="0"/>
              </a:rPr>
              <a:t>lapponica</a:t>
            </a:r>
            <a:r>
              <a:rPr lang="en-US" i="1" dirty="0" smtClean="0">
                <a:solidFill>
                  <a:schemeClr val="bg1"/>
                </a:solidFill>
                <a:latin typeface="Times New Roman" pitchFamily="18" charset="0"/>
                <a:cs typeface="Times New Roman" pitchFamily="18" charset="0"/>
              </a:rPr>
              <a:t> (Angiosperm), are distributed in a belt around the north-pole.</a:t>
            </a:r>
          </a:p>
          <a:p>
            <a:pPr algn="just"/>
            <a:r>
              <a:rPr lang="en-US" dirty="0" smtClean="0">
                <a:solidFill>
                  <a:srgbClr val="FF0000"/>
                </a:solidFill>
                <a:latin typeface="Times New Roman" pitchFamily="18" charset="0"/>
                <a:cs typeface="Times New Roman" pitchFamily="18" charset="0"/>
              </a:rPr>
              <a:t>C. </a:t>
            </a:r>
            <a:r>
              <a:rPr lang="en-US" dirty="0" err="1" smtClean="0">
                <a:solidFill>
                  <a:srgbClr val="FF0000"/>
                </a:solidFill>
                <a:latin typeface="Times New Roman" pitchFamily="18" charset="0"/>
                <a:cs typeface="Times New Roman" pitchFamily="18" charset="0"/>
              </a:rPr>
              <a:t>Circumboreal</a:t>
            </a:r>
            <a:r>
              <a:rPr lang="en-US" dirty="0" smtClean="0">
                <a:solidFill>
                  <a:srgbClr val="FF0000"/>
                </a:solidFill>
                <a:latin typeface="Times New Roman" pitchFamily="18" charset="0"/>
                <a:cs typeface="Times New Roman" pitchFamily="18" charset="0"/>
              </a:rPr>
              <a:t> and </a:t>
            </a:r>
            <a:r>
              <a:rPr lang="en-US" dirty="0" err="1" smtClean="0">
                <a:solidFill>
                  <a:srgbClr val="FF0000"/>
                </a:solidFill>
                <a:latin typeface="Times New Roman" pitchFamily="18" charset="0"/>
                <a:cs typeface="Times New Roman" pitchFamily="18" charset="0"/>
              </a:rPr>
              <a:t>circumaustral</a:t>
            </a:r>
            <a:r>
              <a:rPr lang="en-US" dirty="0" smtClean="0">
                <a:solidFill>
                  <a:srgbClr val="FF0000"/>
                </a:solidFill>
                <a:latin typeface="Times New Roman" pitchFamily="18" charset="0"/>
                <a:cs typeface="Times New Roman" pitchFamily="18" charset="0"/>
              </a:rPr>
              <a:t> distribution. </a:t>
            </a:r>
            <a:r>
              <a:rPr lang="en-US" dirty="0" smtClean="0">
                <a:solidFill>
                  <a:schemeClr val="bg1"/>
                </a:solidFill>
                <a:latin typeface="Times New Roman" pitchFamily="18" charset="0"/>
                <a:cs typeface="Times New Roman" pitchFamily="18" charset="0"/>
              </a:rPr>
              <a:t>The species which are distributed in a near continuous belt in the temperate region of northern or southern hemisphere are said to have</a:t>
            </a:r>
          </a:p>
          <a:p>
            <a:pPr algn="just"/>
            <a:r>
              <a:rPr lang="en-US" dirty="0" err="1" smtClean="0">
                <a:solidFill>
                  <a:schemeClr val="bg1"/>
                </a:solidFill>
                <a:latin typeface="Times New Roman" pitchFamily="18" charset="0"/>
                <a:cs typeface="Times New Roman" pitchFamily="18" charset="0"/>
              </a:rPr>
              <a:t>circumboreal</a:t>
            </a:r>
            <a:r>
              <a:rPr lang="en-US" dirty="0" smtClean="0">
                <a:solidFill>
                  <a:schemeClr val="bg1"/>
                </a:solidFill>
                <a:latin typeface="Times New Roman" pitchFamily="18" charset="0"/>
                <a:cs typeface="Times New Roman" pitchFamily="18" charset="0"/>
              </a:rPr>
              <a:t> and </a:t>
            </a:r>
            <a:r>
              <a:rPr lang="en-US" dirty="0" err="1" smtClean="0">
                <a:solidFill>
                  <a:schemeClr val="bg1"/>
                </a:solidFill>
                <a:latin typeface="Times New Roman" pitchFamily="18" charset="0"/>
                <a:cs typeface="Times New Roman" pitchFamily="18" charset="0"/>
              </a:rPr>
              <a:t>circumaustral</a:t>
            </a:r>
            <a:r>
              <a:rPr lang="en-US" dirty="0" smtClean="0">
                <a:solidFill>
                  <a:schemeClr val="bg1"/>
                </a:solidFill>
                <a:latin typeface="Times New Roman" pitchFamily="18" charset="0"/>
                <a:cs typeface="Times New Roman" pitchFamily="18" charset="0"/>
              </a:rPr>
              <a:t> distribution respectively. The genera </a:t>
            </a:r>
            <a:r>
              <a:rPr lang="en-US" i="1" dirty="0" err="1" smtClean="0">
                <a:solidFill>
                  <a:schemeClr val="bg1"/>
                </a:solidFill>
                <a:latin typeface="Times New Roman" pitchFamily="18" charset="0"/>
                <a:cs typeface="Times New Roman" pitchFamily="18" charset="0"/>
              </a:rPr>
              <a:t>Alnus</a:t>
            </a:r>
            <a:r>
              <a:rPr lang="en-US" i="1" dirty="0" smtClean="0">
                <a:solidFill>
                  <a:schemeClr val="bg1"/>
                </a:solidFill>
                <a:latin typeface="Times New Roman" pitchFamily="18" charset="0"/>
                <a:cs typeface="Times New Roman" pitchFamily="18" charset="0"/>
              </a:rPr>
              <a:t>, </a:t>
            </a:r>
            <a:r>
              <a:rPr lang="en-US" i="1" dirty="0" err="1" smtClean="0">
                <a:solidFill>
                  <a:schemeClr val="bg1"/>
                </a:solidFill>
                <a:latin typeface="Times New Roman" pitchFamily="18" charset="0"/>
                <a:cs typeface="Times New Roman" pitchFamily="18" charset="0"/>
              </a:rPr>
              <a:t>Draba</a:t>
            </a:r>
            <a:r>
              <a:rPr lang="en-US" i="1" dirty="0" smtClean="0">
                <a:solidFill>
                  <a:schemeClr val="bg1"/>
                </a:solidFill>
                <a:latin typeface="Times New Roman" pitchFamily="18" charset="0"/>
                <a:cs typeface="Times New Roman" pitchFamily="18" charset="0"/>
              </a:rPr>
              <a:t>, Acer, etc., are</a:t>
            </a:r>
          </a:p>
          <a:p>
            <a:pPr algn="just"/>
            <a:r>
              <a:rPr lang="en-US" dirty="0" err="1" smtClean="0">
                <a:solidFill>
                  <a:schemeClr val="bg1"/>
                </a:solidFill>
                <a:latin typeface="Times New Roman" pitchFamily="18" charset="0"/>
                <a:cs typeface="Times New Roman" pitchFamily="18" charset="0"/>
              </a:rPr>
              <a:t>circumboreal</a:t>
            </a:r>
            <a:r>
              <a:rPr lang="en-US" dirty="0" smtClean="0">
                <a:solidFill>
                  <a:schemeClr val="bg1"/>
                </a:solidFill>
                <a:latin typeface="Times New Roman" pitchFamily="18" charset="0"/>
                <a:cs typeface="Times New Roman" pitchFamily="18" charset="0"/>
              </a:rPr>
              <a:t> in distribution and </a:t>
            </a:r>
            <a:r>
              <a:rPr lang="en-US" i="1" dirty="0" err="1" smtClean="0">
                <a:solidFill>
                  <a:schemeClr val="bg1"/>
                </a:solidFill>
                <a:latin typeface="Times New Roman" pitchFamily="18" charset="0"/>
                <a:cs typeface="Times New Roman" pitchFamily="18" charset="0"/>
              </a:rPr>
              <a:t>Danthonia</a:t>
            </a:r>
            <a:r>
              <a:rPr lang="en-US" i="1" dirty="0" smtClean="0">
                <a:solidFill>
                  <a:schemeClr val="bg1"/>
                </a:solidFill>
                <a:latin typeface="Times New Roman" pitchFamily="18" charset="0"/>
                <a:cs typeface="Times New Roman" pitchFamily="18" charset="0"/>
              </a:rPr>
              <a:t> is </a:t>
            </a:r>
            <a:r>
              <a:rPr lang="en-US" i="1" dirty="0" err="1" smtClean="0">
                <a:solidFill>
                  <a:schemeClr val="bg1"/>
                </a:solidFill>
                <a:latin typeface="Times New Roman" pitchFamily="18" charset="0"/>
                <a:cs typeface="Times New Roman" pitchFamily="18" charset="0"/>
              </a:rPr>
              <a:t>circumaustral</a:t>
            </a:r>
            <a:r>
              <a:rPr lang="en-US" i="1" dirty="0" smtClean="0">
                <a:solidFill>
                  <a:schemeClr val="bg1"/>
                </a:solidFill>
                <a:latin typeface="Times New Roman" pitchFamily="18" charset="0"/>
                <a:cs typeface="Times New Roman" pitchFamily="18" charset="0"/>
              </a:rPr>
              <a:t> in distribution.</a:t>
            </a:r>
          </a:p>
          <a:p>
            <a:pPr algn="just"/>
            <a:r>
              <a:rPr lang="en-US" b="1" dirty="0" smtClean="0">
                <a:solidFill>
                  <a:schemeClr val="accent6">
                    <a:lumMod val="60000"/>
                    <a:lumOff val="40000"/>
                  </a:schemeClr>
                </a:solidFill>
                <a:latin typeface="Times New Roman" pitchFamily="18" charset="0"/>
                <a:cs typeface="Times New Roman" pitchFamily="18" charset="0"/>
              </a:rPr>
              <a:t>D. </a:t>
            </a:r>
            <a:r>
              <a:rPr lang="en-US" b="1" dirty="0" err="1" smtClean="0">
                <a:solidFill>
                  <a:schemeClr val="accent6">
                    <a:lumMod val="60000"/>
                    <a:lumOff val="40000"/>
                  </a:schemeClr>
                </a:solidFill>
                <a:latin typeface="Times New Roman" pitchFamily="18" charset="0"/>
                <a:cs typeface="Times New Roman" pitchFamily="18" charset="0"/>
              </a:rPr>
              <a:t>Pantropical</a:t>
            </a:r>
            <a:r>
              <a:rPr lang="en-US" b="1" dirty="0" smtClean="0">
                <a:solidFill>
                  <a:schemeClr val="accent6">
                    <a:lumMod val="60000"/>
                    <a:lumOff val="40000"/>
                  </a:schemeClr>
                </a:solidFill>
                <a:latin typeface="Times New Roman" pitchFamily="18" charset="0"/>
                <a:cs typeface="Times New Roman" pitchFamily="18" charset="0"/>
              </a:rPr>
              <a:t> distribution. </a:t>
            </a:r>
            <a:r>
              <a:rPr lang="en-US" dirty="0" smtClean="0">
                <a:solidFill>
                  <a:schemeClr val="bg1"/>
                </a:solidFill>
                <a:latin typeface="Times New Roman" pitchFamily="18" charset="0"/>
                <a:cs typeface="Times New Roman" pitchFamily="18" charset="0"/>
              </a:rPr>
              <a:t>Certain plant species such as </a:t>
            </a:r>
            <a:r>
              <a:rPr lang="en-US" i="1" dirty="0" smtClean="0">
                <a:solidFill>
                  <a:schemeClr val="bg1"/>
                </a:solidFill>
                <a:latin typeface="Times New Roman" pitchFamily="18" charset="0"/>
                <a:cs typeface="Times New Roman" pitchFamily="18" charset="0"/>
              </a:rPr>
              <a:t>Bauhinia, </a:t>
            </a:r>
            <a:r>
              <a:rPr lang="en-US" i="1" dirty="0" err="1" smtClean="0">
                <a:solidFill>
                  <a:schemeClr val="bg1"/>
                </a:solidFill>
                <a:latin typeface="Times New Roman" pitchFamily="18" charset="0"/>
                <a:cs typeface="Times New Roman" pitchFamily="18" charset="0"/>
              </a:rPr>
              <a:t>Dalbergia</a:t>
            </a:r>
            <a:r>
              <a:rPr lang="en-US" i="1" dirty="0" smtClean="0">
                <a:solidFill>
                  <a:schemeClr val="bg1"/>
                </a:solidFill>
                <a:latin typeface="Times New Roman" pitchFamily="18" charset="0"/>
                <a:cs typeface="Times New Roman" pitchFamily="18" charset="0"/>
              </a:rPr>
              <a:t>, </a:t>
            </a:r>
            <a:r>
              <a:rPr lang="en-US" i="1" dirty="0" err="1" smtClean="0">
                <a:solidFill>
                  <a:schemeClr val="bg1"/>
                </a:solidFill>
                <a:latin typeface="Times New Roman" pitchFamily="18" charset="0"/>
                <a:cs typeface="Times New Roman" pitchFamily="18" charset="0"/>
              </a:rPr>
              <a:t>Dioscorea</a:t>
            </a:r>
            <a:r>
              <a:rPr lang="en-US" i="1" dirty="0" smtClean="0">
                <a:solidFill>
                  <a:schemeClr val="bg1"/>
                </a:solidFill>
                <a:latin typeface="Times New Roman" pitchFamily="18" charset="0"/>
                <a:cs typeface="Times New Roman" pitchFamily="18" charset="0"/>
              </a:rPr>
              <a:t>, </a:t>
            </a:r>
            <a:r>
              <a:rPr lang="en-US" i="1" dirty="0" err="1" smtClean="0">
                <a:solidFill>
                  <a:schemeClr val="bg1"/>
                </a:solidFill>
                <a:latin typeface="Times New Roman" pitchFamily="18" charset="0"/>
                <a:cs typeface="Times New Roman" pitchFamily="18" charset="0"/>
              </a:rPr>
              <a:t>Corchorus</a:t>
            </a:r>
            <a:r>
              <a:rPr lang="en-US" i="1" dirty="0" smtClean="0">
                <a:solidFill>
                  <a:schemeClr val="bg1"/>
                </a:solidFill>
                <a:latin typeface="Times New Roman" pitchFamily="18" charset="0"/>
                <a:cs typeface="Times New Roman" pitchFamily="18" charset="0"/>
              </a:rPr>
              <a:t>, </a:t>
            </a:r>
            <a:r>
              <a:rPr lang="en-US" i="1" dirty="0" err="1" smtClean="0">
                <a:solidFill>
                  <a:schemeClr val="bg1"/>
                </a:solidFill>
                <a:latin typeface="Times New Roman" pitchFamily="18" charset="0"/>
                <a:cs typeface="Times New Roman" pitchFamily="18" charset="0"/>
              </a:rPr>
              <a:t>Ocimum</a:t>
            </a:r>
            <a:r>
              <a:rPr lang="en-US" i="1" dirty="0" smtClean="0">
                <a:solidFill>
                  <a:schemeClr val="bg1"/>
                </a:solidFill>
                <a:latin typeface="Times New Roman" pitchFamily="18" charset="0"/>
                <a:cs typeface="Times New Roman" pitchFamily="18" charset="0"/>
              </a:rPr>
              <a:t>, Cassia, Eugenia, </a:t>
            </a:r>
            <a:r>
              <a:rPr lang="en-US" i="1" dirty="0" err="1" smtClean="0">
                <a:solidFill>
                  <a:schemeClr val="bg1"/>
                </a:solidFill>
                <a:latin typeface="Times New Roman" pitchFamily="18" charset="0"/>
                <a:cs typeface="Times New Roman" pitchFamily="18" charset="0"/>
              </a:rPr>
              <a:t>Phyllanthus</a:t>
            </a:r>
            <a:r>
              <a:rPr lang="en-US" i="1" dirty="0" smtClean="0">
                <a:solidFill>
                  <a:schemeClr val="bg1"/>
                </a:solidFill>
                <a:latin typeface="Times New Roman" pitchFamily="18" charset="0"/>
                <a:cs typeface="Times New Roman" pitchFamily="18" charset="0"/>
              </a:rPr>
              <a:t>, </a:t>
            </a:r>
            <a:r>
              <a:rPr lang="en-US" dirty="0" smtClean="0">
                <a:solidFill>
                  <a:schemeClr val="bg1"/>
                </a:solidFill>
                <a:latin typeface="Times New Roman" pitchFamily="18" charset="0"/>
                <a:cs typeface="Times New Roman" pitchFamily="18" charset="0"/>
              </a:rPr>
              <a:t>etc., are distributed throughout the tropical belt.</a:t>
            </a:r>
            <a:endParaRPr lang="en-US" dirty="0">
              <a:solidFill>
                <a:schemeClr val="bg1"/>
              </a:solidFill>
              <a:latin typeface="Times New Roman" pitchFamily="18" charset="0"/>
              <a:cs typeface="Times New Roman" pitchFamily="18" charset="0"/>
            </a:endParaRPr>
          </a:p>
        </p:txBody>
      </p:sp>
      <p:sp>
        <p:nvSpPr>
          <p:cNvPr id="3" name="Rectangle 2"/>
          <p:cNvSpPr/>
          <p:nvPr/>
        </p:nvSpPr>
        <p:spPr>
          <a:xfrm>
            <a:off x="0" y="5782270"/>
            <a:ext cx="9144000" cy="923330"/>
          </a:xfrm>
          <a:prstGeom prst="rect">
            <a:avLst/>
          </a:prstGeom>
        </p:spPr>
        <p:txBody>
          <a:bodyPr wrap="square">
            <a:spAutoFit/>
          </a:bodyPr>
          <a:lstStyle/>
          <a:p>
            <a:pPr algn="just"/>
            <a:r>
              <a:rPr lang="en-US" b="1" dirty="0" smtClean="0">
                <a:solidFill>
                  <a:srgbClr val="C00000"/>
                </a:solidFill>
                <a:latin typeface="Times New Roman" pitchFamily="18" charset="0"/>
                <a:cs typeface="Times New Roman" pitchFamily="18" charset="0"/>
              </a:rPr>
              <a:t>(ii) Discontinuous distribution. </a:t>
            </a:r>
            <a:r>
              <a:rPr lang="en-US" dirty="0" smtClean="0">
                <a:solidFill>
                  <a:schemeClr val="bg1"/>
                </a:solidFill>
                <a:latin typeface="Times New Roman" pitchFamily="18" charset="0"/>
                <a:cs typeface="Times New Roman" pitchFamily="18" charset="0"/>
              </a:rPr>
              <a:t>A </a:t>
            </a:r>
            <a:r>
              <a:rPr lang="en-US" dirty="0" err="1" smtClean="0">
                <a:solidFill>
                  <a:schemeClr val="bg1"/>
                </a:solidFill>
                <a:latin typeface="Times New Roman" pitchFamily="18" charset="0"/>
                <a:cs typeface="Times New Roman" pitchFamily="18" charset="0"/>
              </a:rPr>
              <a:t>taxon</a:t>
            </a:r>
            <a:r>
              <a:rPr lang="en-US" dirty="0" smtClean="0">
                <a:solidFill>
                  <a:schemeClr val="bg1"/>
                </a:solidFill>
                <a:latin typeface="Times New Roman" pitchFamily="18" charset="0"/>
                <a:cs typeface="Times New Roman" pitchFamily="18" charset="0"/>
              </a:rPr>
              <a:t> distributed in two or more widely separated geographical areas, is said to have discontinuous distribution. </a:t>
            </a:r>
            <a:r>
              <a:rPr lang="en-US" dirty="0" err="1" smtClean="0">
                <a:solidFill>
                  <a:schemeClr val="bg1"/>
                </a:solidFill>
              </a:rPr>
              <a:t>Dipnoi</a:t>
            </a:r>
            <a:r>
              <a:rPr lang="en-US" dirty="0" smtClean="0">
                <a:solidFill>
                  <a:schemeClr val="bg1"/>
                </a:solidFill>
              </a:rPr>
              <a:t> fish, </a:t>
            </a:r>
            <a:r>
              <a:rPr lang="en-US" i="1" dirty="0" err="1" smtClean="0">
                <a:solidFill>
                  <a:schemeClr val="bg1"/>
                </a:solidFill>
              </a:rPr>
              <a:t>Epiceratodus</a:t>
            </a:r>
            <a:r>
              <a:rPr lang="en-US" i="1" dirty="0" smtClean="0">
                <a:solidFill>
                  <a:schemeClr val="bg1"/>
                </a:solidFill>
              </a:rPr>
              <a:t>, </a:t>
            </a:r>
            <a:r>
              <a:rPr lang="en-US" i="1" dirty="0" err="1" smtClean="0">
                <a:solidFill>
                  <a:schemeClr val="bg1"/>
                </a:solidFill>
              </a:rPr>
              <a:t>Protopterus</a:t>
            </a:r>
            <a:r>
              <a:rPr lang="en-US" i="1" dirty="0" smtClean="0">
                <a:solidFill>
                  <a:schemeClr val="bg1"/>
                </a:solidFill>
              </a:rPr>
              <a:t> and </a:t>
            </a:r>
            <a:r>
              <a:rPr lang="en-US" i="1" dirty="0" err="1" smtClean="0">
                <a:solidFill>
                  <a:schemeClr val="bg1"/>
                </a:solidFill>
              </a:rPr>
              <a:t>Lepidosiren</a:t>
            </a:r>
            <a:r>
              <a:rPr lang="en-US" i="1" dirty="0" smtClean="0">
                <a:solidFill>
                  <a:schemeClr val="bg1"/>
                </a:solidFill>
              </a:rPr>
              <a:t> are distributed in Australia, Africa and </a:t>
            </a:r>
            <a:r>
              <a:rPr lang="en-US" dirty="0" smtClean="0">
                <a:solidFill>
                  <a:schemeClr val="bg1"/>
                </a:solidFill>
              </a:rPr>
              <a:t>South America.</a:t>
            </a:r>
            <a:endParaRPr lang="en-US"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SUNBEAM\B.Sc. II\Animal Distribution\fossil-forms-Dipnoi-fishes.jpg"/>
          <p:cNvPicPr>
            <a:picLocks noChangeAspect="1" noChangeArrowheads="1"/>
          </p:cNvPicPr>
          <p:nvPr/>
        </p:nvPicPr>
        <p:blipFill>
          <a:blip r:embed="rId3"/>
          <a:srcRect/>
          <a:stretch>
            <a:fillRect/>
          </a:stretch>
        </p:blipFill>
        <p:spPr bwMode="auto">
          <a:xfrm>
            <a:off x="38637" y="38637"/>
            <a:ext cx="7162800" cy="3090863"/>
          </a:xfrm>
          <a:prstGeom prst="rect">
            <a:avLst/>
          </a:prstGeom>
          <a:noFill/>
        </p:spPr>
      </p:pic>
      <p:sp>
        <p:nvSpPr>
          <p:cNvPr id="3" name="Rectangle 2"/>
          <p:cNvSpPr/>
          <p:nvPr/>
        </p:nvSpPr>
        <p:spPr>
          <a:xfrm>
            <a:off x="0" y="3733800"/>
            <a:ext cx="9144000" cy="1200329"/>
          </a:xfrm>
          <a:prstGeom prst="rect">
            <a:avLst/>
          </a:prstGeom>
        </p:spPr>
        <p:txBody>
          <a:bodyPr wrap="square">
            <a:spAutoFit/>
          </a:bodyPr>
          <a:lstStyle/>
          <a:p>
            <a:pPr algn="just"/>
            <a:r>
              <a:rPr lang="en-US" dirty="0" smtClean="0">
                <a:solidFill>
                  <a:schemeClr val="bg1"/>
                </a:solidFill>
                <a:latin typeface="Times New Roman" pitchFamily="18" charset="0"/>
                <a:cs typeface="Times New Roman" pitchFamily="18" charset="0"/>
              </a:rPr>
              <a:t>Endemic species are restricted in their distribution to a small region. This phenomenon of restricted distribution associated with some geographical or ecological factors is called endemism. Numerous plant families, genera and species are found to be highly endemic. In the Himalayas, some 28% (3,169 </a:t>
            </a:r>
            <a:r>
              <a:rPr lang="en-US" dirty="0" err="1" smtClean="0">
                <a:solidFill>
                  <a:schemeClr val="bg1"/>
                </a:solidFill>
                <a:latin typeface="Times New Roman" pitchFamily="18" charset="0"/>
                <a:cs typeface="Times New Roman" pitchFamily="18" charset="0"/>
              </a:rPr>
              <a:t>dicot</a:t>
            </a:r>
            <a:r>
              <a:rPr lang="en-US" dirty="0" smtClean="0">
                <a:solidFill>
                  <a:schemeClr val="bg1"/>
                </a:solidFill>
                <a:latin typeface="Times New Roman" pitchFamily="18" charset="0"/>
                <a:cs typeface="Times New Roman" pitchFamily="18" charset="0"/>
              </a:rPr>
              <a:t> species) of all the </a:t>
            </a:r>
            <a:r>
              <a:rPr lang="en-US" dirty="0" err="1" smtClean="0">
                <a:solidFill>
                  <a:schemeClr val="bg1"/>
                </a:solidFill>
                <a:latin typeface="Times New Roman" pitchFamily="18" charset="0"/>
                <a:cs typeface="Times New Roman" pitchFamily="18" charset="0"/>
              </a:rPr>
              <a:t>dicots</a:t>
            </a:r>
            <a:r>
              <a:rPr lang="en-US" dirty="0" smtClean="0">
                <a:solidFill>
                  <a:schemeClr val="bg1"/>
                </a:solidFill>
                <a:latin typeface="Times New Roman" pitchFamily="18" charset="0"/>
                <a:cs typeface="Times New Roman" pitchFamily="18" charset="0"/>
              </a:rPr>
              <a:t> are endemic</a:t>
            </a:r>
            <a:endParaRPr lang="en-US" dirty="0">
              <a:solidFill>
                <a:schemeClr val="bg1"/>
              </a:solidFill>
              <a:latin typeface="Times New Roman" pitchFamily="18" charset="0"/>
              <a:cs typeface="Times New Roman" pitchFamily="18" charset="0"/>
            </a:endParaRPr>
          </a:p>
        </p:txBody>
      </p:sp>
      <p:sp>
        <p:nvSpPr>
          <p:cNvPr id="4" name="Rectangle 3"/>
          <p:cNvSpPr/>
          <p:nvPr/>
        </p:nvSpPr>
        <p:spPr>
          <a:xfrm>
            <a:off x="3962400" y="3200400"/>
            <a:ext cx="1587294" cy="461665"/>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r>
              <a:rPr lang="en-US" sz="2400" b="1" dirty="0" smtClean="0">
                <a:solidFill>
                  <a:schemeClr val="bg1"/>
                </a:solidFill>
                <a:latin typeface="Times New Roman" pitchFamily="18" charset="0"/>
                <a:cs typeface="Times New Roman" pitchFamily="18" charset="0"/>
              </a:rPr>
              <a:t>Endemism</a:t>
            </a:r>
            <a:endParaRPr lang="en-US" sz="2400" dirty="0"/>
          </a:p>
        </p:txBody>
      </p:sp>
      <p:pic>
        <p:nvPicPr>
          <p:cNvPr id="6147" name="Picture 3" descr="E:\SUNBEAM\B.Sc. II\Animal Distribution\Giant-Tortoise-1.jpg"/>
          <p:cNvPicPr>
            <a:picLocks noChangeAspect="1" noChangeArrowheads="1"/>
          </p:cNvPicPr>
          <p:nvPr/>
        </p:nvPicPr>
        <p:blipFill>
          <a:blip r:embed="rId4" cstate="print"/>
          <a:srcRect/>
          <a:stretch>
            <a:fillRect/>
          </a:stretch>
        </p:blipFill>
        <p:spPr bwMode="auto">
          <a:xfrm>
            <a:off x="152400" y="4957859"/>
            <a:ext cx="2735170" cy="1823941"/>
          </a:xfrm>
          <a:prstGeom prst="rect">
            <a:avLst/>
          </a:prstGeom>
          <a:noFill/>
        </p:spPr>
      </p:pic>
      <p:pic>
        <p:nvPicPr>
          <p:cNvPr id="6148" name="Picture 4" descr="E:\SUNBEAM\B.Sc. II\Animal Distribution\1200-176967280-neoendemic-kangaroo.jpg"/>
          <p:cNvPicPr>
            <a:picLocks noChangeAspect="1" noChangeArrowheads="1"/>
          </p:cNvPicPr>
          <p:nvPr/>
        </p:nvPicPr>
        <p:blipFill>
          <a:blip r:embed="rId5" cstate="print"/>
          <a:srcRect/>
          <a:stretch>
            <a:fillRect/>
          </a:stretch>
        </p:blipFill>
        <p:spPr bwMode="auto">
          <a:xfrm>
            <a:off x="3048000" y="4953000"/>
            <a:ext cx="2743200" cy="1771650"/>
          </a:xfrm>
          <a:prstGeom prst="rect">
            <a:avLst/>
          </a:prstGeom>
          <a:noFill/>
        </p:spPr>
      </p:pic>
      <p:pic>
        <p:nvPicPr>
          <p:cNvPr id="6149" name="Picture 5" descr="E:\SUNBEAM\B.Sc. II\Animal Distribution\what-is-an-endemic-species5-1605618743672.jpg"/>
          <p:cNvPicPr>
            <a:picLocks noChangeAspect="1" noChangeArrowheads="1"/>
          </p:cNvPicPr>
          <p:nvPr/>
        </p:nvPicPr>
        <p:blipFill>
          <a:blip r:embed="rId6"/>
          <a:srcRect/>
          <a:stretch>
            <a:fillRect/>
          </a:stretch>
        </p:blipFill>
        <p:spPr bwMode="auto">
          <a:xfrm>
            <a:off x="5943599" y="4953000"/>
            <a:ext cx="3057707" cy="16764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SUNBEAM\B.Sc. II\Animal Distribution\System-regions-reanalysis-distributions-Charles-H-Smith.jpg"/>
          <p:cNvPicPr>
            <a:picLocks noChangeAspect="1" noChangeArrowheads="1"/>
          </p:cNvPicPr>
          <p:nvPr/>
        </p:nvPicPr>
        <p:blipFill>
          <a:blip r:embed="rId2"/>
          <a:srcRect/>
          <a:stretch>
            <a:fillRect/>
          </a:stretch>
        </p:blipFill>
        <p:spPr bwMode="auto">
          <a:xfrm>
            <a:off x="152400" y="3124200"/>
            <a:ext cx="8839200" cy="3524250"/>
          </a:xfrm>
          <a:prstGeom prst="rect">
            <a:avLst/>
          </a:prstGeom>
          <a:noFill/>
        </p:spPr>
      </p:pic>
      <p:sp>
        <p:nvSpPr>
          <p:cNvPr id="3" name="Rectangle 2"/>
          <p:cNvSpPr/>
          <p:nvPr/>
        </p:nvSpPr>
        <p:spPr>
          <a:xfrm>
            <a:off x="3276600" y="87868"/>
            <a:ext cx="2768707" cy="369332"/>
          </a:xfrm>
          <a:prstGeom prst="rect">
            <a:avLst/>
          </a:prstGeom>
          <a:solidFill>
            <a:srgbClr val="C00000"/>
          </a:solidFill>
        </p:spPr>
        <p:txBody>
          <a:bodyPr wrap="none">
            <a:spAutoFit/>
          </a:bodyPr>
          <a:lstStyle/>
          <a:p>
            <a:pPr algn="ctr"/>
            <a:r>
              <a:rPr lang="en-US" b="1" dirty="0" smtClean="0">
                <a:solidFill>
                  <a:schemeClr val="bg1"/>
                </a:solidFill>
                <a:latin typeface="Times New Roman" pitchFamily="18" charset="0"/>
                <a:cs typeface="Times New Roman" pitchFamily="18" charset="0"/>
              </a:rPr>
              <a:t>Zoo-Geographical Realms</a:t>
            </a:r>
            <a:endParaRPr lang="en-US" b="1" dirty="0">
              <a:solidFill>
                <a:schemeClr val="bg1"/>
              </a:solidFill>
            </a:endParaRPr>
          </a:p>
        </p:txBody>
      </p:sp>
      <p:sp>
        <p:nvSpPr>
          <p:cNvPr id="4" name="Rectangle 3"/>
          <p:cNvSpPr/>
          <p:nvPr/>
        </p:nvSpPr>
        <p:spPr>
          <a:xfrm>
            <a:off x="0" y="462677"/>
            <a:ext cx="9144001" cy="2585323"/>
          </a:xfrm>
          <a:prstGeom prst="rect">
            <a:avLst/>
          </a:prstGeom>
        </p:spPr>
        <p:txBody>
          <a:bodyPr wrap="square">
            <a:spAutoFit/>
          </a:bodyPr>
          <a:lstStyle/>
          <a:p>
            <a:pPr algn="just"/>
            <a:r>
              <a:rPr lang="en-US" dirty="0" smtClean="0">
                <a:solidFill>
                  <a:schemeClr val="bg1"/>
                </a:solidFill>
                <a:latin typeface="Times New Roman" pitchFamily="18" charset="0"/>
                <a:cs typeface="Times New Roman" pitchFamily="18" charset="0"/>
              </a:rPr>
              <a:t>6 zoogeographical regions first recognized by </a:t>
            </a:r>
            <a:r>
              <a:rPr lang="en-US" b="1" dirty="0" err="1" smtClean="0">
                <a:solidFill>
                  <a:schemeClr val="bg1"/>
                </a:solidFill>
                <a:latin typeface="Times New Roman" pitchFamily="18" charset="0"/>
                <a:cs typeface="Times New Roman" pitchFamily="18" charset="0"/>
              </a:rPr>
              <a:t>Clater</a:t>
            </a:r>
            <a:r>
              <a:rPr lang="en-US" b="1" dirty="0" smtClean="0">
                <a:solidFill>
                  <a:schemeClr val="bg1"/>
                </a:solidFill>
                <a:latin typeface="Times New Roman" pitchFamily="18" charset="0"/>
                <a:cs typeface="Times New Roman" pitchFamily="18" charset="0"/>
              </a:rPr>
              <a:t> (1858), modified </a:t>
            </a:r>
            <a:r>
              <a:rPr lang="en-US" dirty="0" smtClean="0">
                <a:solidFill>
                  <a:schemeClr val="bg1"/>
                </a:solidFill>
                <a:latin typeface="Times New Roman" pitchFamily="18" charset="0"/>
                <a:cs typeface="Times New Roman" pitchFamily="18" charset="0"/>
              </a:rPr>
              <a:t>by </a:t>
            </a:r>
            <a:r>
              <a:rPr lang="en-US" b="1" dirty="0" smtClean="0">
                <a:solidFill>
                  <a:schemeClr val="bg1"/>
                </a:solidFill>
                <a:latin typeface="Times New Roman" pitchFamily="18" charset="0"/>
                <a:cs typeface="Times New Roman" pitchFamily="18" charset="0"/>
              </a:rPr>
              <a:t>Huxley (1868), extended by Wallace (1876) and best described in a modern way by Darlington </a:t>
            </a:r>
            <a:r>
              <a:rPr lang="en-US" dirty="0" smtClean="0">
                <a:solidFill>
                  <a:schemeClr val="bg1"/>
                </a:solidFill>
                <a:latin typeface="Times New Roman" pitchFamily="18" charset="0"/>
                <a:cs typeface="Times New Roman" pitchFamily="18" charset="0"/>
              </a:rPr>
              <a:t>(1957) and others. The six zoogeographical regions are the </a:t>
            </a:r>
            <a:r>
              <a:rPr lang="en-US" b="1" dirty="0" err="1" smtClean="0">
                <a:solidFill>
                  <a:srgbClr val="FFFF00"/>
                </a:solidFill>
                <a:latin typeface="Times New Roman" pitchFamily="18" charset="0"/>
                <a:cs typeface="Times New Roman" pitchFamily="18" charset="0"/>
              </a:rPr>
              <a:t>Palaearctic</a:t>
            </a:r>
            <a:r>
              <a:rPr lang="en-US" b="1" dirty="0" smtClean="0">
                <a:solidFill>
                  <a:srgbClr val="FFFF00"/>
                </a:solidFill>
                <a:latin typeface="Times New Roman" pitchFamily="18" charset="0"/>
                <a:cs typeface="Times New Roman" pitchFamily="18" charset="0"/>
              </a:rPr>
              <a:t>, the </a:t>
            </a:r>
            <a:r>
              <a:rPr lang="en-US" b="1" dirty="0" err="1" smtClean="0">
                <a:solidFill>
                  <a:srgbClr val="FFFF00"/>
                </a:solidFill>
                <a:latin typeface="Times New Roman" pitchFamily="18" charset="0"/>
                <a:cs typeface="Times New Roman" pitchFamily="18" charset="0"/>
              </a:rPr>
              <a:t>Nearctic</a:t>
            </a:r>
            <a:r>
              <a:rPr lang="en-US" b="1" dirty="0" smtClean="0">
                <a:solidFill>
                  <a:srgbClr val="FFFF00"/>
                </a:solidFill>
                <a:latin typeface="Times New Roman" pitchFamily="18" charset="0"/>
                <a:cs typeface="Times New Roman" pitchFamily="18" charset="0"/>
              </a:rPr>
              <a:t>, the </a:t>
            </a:r>
            <a:r>
              <a:rPr lang="en-US" b="1" dirty="0" err="1" smtClean="0">
                <a:solidFill>
                  <a:srgbClr val="FFFF00"/>
                </a:solidFill>
                <a:latin typeface="Times New Roman" pitchFamily="18" charset="0"/>
                <a:cs typeface="Times New Roman" pitchFamily="18" charset="0"/>
              </a:rPr>
              <a:t>Neotropical</a:t>
            </a:r>
            <a:r>
              <a:rPr lang="en-US" b="1" dirty="0" smtClean="0">
                <a:solidFill>
                  <a:srgbClr val="FFFF00"/>
                </a:solidFill>
                <a:latin typeface="Times New Roman" pitchFamily="18" charset="0"/>
                <a:cs typeface="Times New Roman" pitchFamily="18" charset="0"/>
              </a:rPr>
              <a:t>, </a:t>
            </a:r>
            <a:r>
              <a:rPr lang="en-US" dirty="0" smtClean="0">
                <a:solidFill>
                  <a:srgbClr val="FFFF00"/>
                </a:solidFill>
                <a:latin typeface="Times New Roman" pitchFamily="18" charset="0"/>
                <a:cs typeface="Times New Roman" pitchFamily="18" charset="0"/>
              </a:rPr>
              <a:t>the </a:t>
            </a:r>
            <a:r>
              <a:rPr lang="en-US" b="1" dirty="0" smtClean="0">
                <a:solidFill>
                  <a:srgbClr val="FFFF00"/>
                </a:solidFill>
                <a:latin typeface="Times New Roman" pitchFamily="18" charset="0"/>
                <a:cs typeface="Times New Roman" pitchFamily="18" charset="0"/>
              </a:rPr>
              <a:t>Ethiopian, the Oriental and the Australian. </a:t>
            </a:r>
            <a:r>
              <a:rPr lang="en-US" b="1" dirty="0" smtClean="0">
                <a:solidFill>
                  <a:schemeClr val="bg1"/>
                </a:solidFill>
                <a:latin typeface="Times New Roman" pitchFamily="18" charset="0"/>
                <a:cs typeface="Times New Roman" pitchFamily="18" charset="0"/>
              </a:rPr>
              <a:t>Because some zoogeographers consider the </a:t>
            </a:r>
            <a:r>
              <a:rPr lang="en-US" dirty="0" err="1" smtClean="0">
                <a:solidFill>
                  <a:srgbClr val="FFFF00"/>
                </a:solidFill>
                <a:latin typeface="Times New Roman" pitchFamily="18" charset="0"/>
                <a:cs typeface="Times New Roman" pitchFamily="18" charset="0"/>
              </a:rPr>
              <a:t>Neotropical</a:t>
            </a:r>
            <a:r>
              <a:rPr lang="en-US" dirty="0" smtClean="0">
                <a:solidFill>
                  <a:srgbClr val="FFFF00"/>
                </a:solidFill>
                <a:latin typeface="Times New Roman" pitchFamily="18" charset="0"/>
                <a:cs typeface="Times New Roman" pitchFamily="18" charset="0"/>
              </a:rPr>
              <a:t> and the Australian</a:t>
            </a:r>
            <a:r>
              <a:rPr lang="en-US" dirty="0" smtClean="0">
                <a:solidFill>
                  <a:schemeClr val="bg1"/>
                </a:solidFill>
                <a:latin typeface="Times New Roman" pitchFamily="18" charset="0"/>
                <a:cs typeface="Times New Roman" pitchFamily="18" charset="0"/>
              </a:rPr>
              <a:t> regions to be so different from the rest of the world, these two are often considered as regions or realms equal to the other four combined. They are classified as </a:t>
            </a:r>
            <a:r>
              <a:rPr lang="en-US" b="1" dirty="0" err="1" smtClean="0">
                <a:solidFill>
                  <a:srgbClr val="FFFF00"/>
                </a:solidFill>
                <a:latin typeface="Times New Roman" pitchFamily="18" charset="0"/>
                <a:cs typeface="Times New Roman" pitchFamily="18" charset="0"/>
              </a:rPr>
              <a:t>Neogea</a:t>
            </a:r>
            <a:r>
              <a:rPr lang="en-US" b="1" dirty="0" smtClean="0">
                <a:solidFill>
                  <a:srgbClr val="FFFF00"/>
                </a:solidFill>
                <a:latin typeface="Times New Roman" pitchFamily="18" charset="0"/>
                <a:cs typeface="Times New Roman" pitchFamily="18" charset="0"/>
              </a:rPr>
              <a:t> (the </a:t>
            </a:r>
            <a:r>
              <a:rPr lang="en-US" dirty="0" err="1" smtClean="0">
                <a:solidFill>
                  <a:srgbClr val="FFFF00"/>
                </a:solidFill>
                <a:latin typeface="Times New Roman" pitchFamily="18" charset="0"/>
                <a:cs typeface="Times New Roman" pitchFamily="18" charset="0"/>
              </a:rPr>
              <a:t>Neotropical</a:t>
            </a:r>
            <a:r>
              <a:rPr lang="en-US"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Notogea</a:t>
            </a:r>
            <a:r>
              <a:rPr lang="en-US" b="1" dirty="0" smtClean="0">
                <a:solidFill>
                  <a:srgbClr val="FFFF00"/>
                </a:solidFill>
                <a:latin typeface="Times New Roman" pitchFamily="18" charset="0"/>
                <a:cs typeface="Times New Roman" pitchFamily="18" charset="0"/>
              </a:rPr>
              <a:t> (the Australian) </a:t>
            </a:r>
            <a:r>
              <a:rPr lang="en-US" b="1" dirty="0" smtClean="0">
                <a:solidFill>
                  <a:schemeClr val="bg1"/>
                </a:solidFill>
                <a:latin typeface="Times New Roman" pitchFamily="18" charset="0"/>
                <a:cs typeface="Times New Roman" pitchFamily="18" charset="0"/>
              </a:rPr>
              <a:t>and </a:t>
            </a:r>
            <a:r>
              <a:rPr lang="en-US" b="1" dirty="0" err="1" smtClean="0">
                <a:solidFill>
                  <a:srgbClr val="FFFF00"/>
                </a:solidFill>
                <a:latin typeface="Times New Roman" pitchFamily="18" charset="0"/>
                <a:cs typeface="Times New Roman" pitchFamily="18" charset="0"/>
              </a:rPr>
              <a:t>Metagea</a:t>
            </a:r>
            <a:r>
              <a:rPr lang="en-US" b="1" dirty="0" smtClean="0">
                <a:solidFill>
                  <a:schemeClr val="bg1"/>
                </a:solidFill>
                <a:latin typeface="Times New Roman" pitchFamily="18" charset="0"/>
                <a:cs typeface="Times New Roman" pitchFamily="18" charset="0"/>
              </a:rPr>
              <a:t> (the </a:t>
            </a:r>
            <a:r>
              <a:rPr lang="en-US" b="1" dirty="0" err="1" smtClean="0">
                <a:solidFill>
                  <a:schemeClr val="bg1"/>
                </a:solidFill>
                <a:latin typeface="Times New Roman" pitchFamily="18" charset="0"/>
                <a:cs typeface="Times New Roman" pitchFamily="18" charset="0"/>
              </a:rPr>
              <a:t>Palaearctic</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Nearctic</a:t>
            </a:r>
            <a:r>
              <a:rPr lang="en-US" b="1" dirty="0" smtClean="0">
                <a:solidFill>
                  <a:schemeClr val="bg1"/>
                </a:solidFill>
                <a:latin typeface="Times New Roman" pitchFamily="18" charset="0"/>
                <a:cs typeface="Times New Roman" pitchFamily="18" charset="0"/>
              </a:rPr>
              <a:t>, Ethiopian and </a:t>
            </a:r>
            <a:r>
              <a:rPr lang="en-US" dirty="0" smtClean="0">
                <a:solidFill>
                  <a:schemeClr val="bg1"/>
                </a:solidFill>
                <a:latin typeface="Times New Roman" pitchFamily="18" charset="0"/>
                <a:cs typeface="Times New Roman" pitchFamily="18" charset="0"/>
              </a:rPr>
              <a:t>Oriental). Moreover, two zoogeographic regions, namely the </a:t>
            </a:r>
            <a:r>
              <a:rPr lang="en-US" dirty="0" err="1" smtClean="0">
                <a:solidFill>
                  <a:schemeClr val="bg1"/>
                </a:solidFill>
                <a:latin typeface="Times New Roman" pitchFamily="18" charset="0"/>
                <a:cs typeface="Times New Roman" pitchFamily="18" charset="0"/>
              </a:rPr>
              <a:t>Palaearctic</a:t>
            </a:r>
            <a:r>
              <a:rPr lang="en-US" dirty="0" smtClean="0">
                <a:solidFill>
                  <a:schemeClr val="bg1"/>
                </a:solidFill>
                <a:latin typeface="Times New Roman" pitchFamily="18" charset="0"/>
                <a:cs typeface="Times New Roman" pitchFamily="18" charset="0"/>
              </a:rPr>
              <a:t> and the </a:t>
            </a:r>
            <a:r>
              <a:rPr lang="en-US" dirty="0" err="1" smtClean="0">
                <a:solidFill>
                  <a:schemeClr val="bg1"/>
                </a:solidFill>
                <a:latin typeface="Times New Roman" pitchFamily="18" charset="0"/>
                <a:cs typeface="Times New Roman" pitchFamily="18" charset="0"/>
              </a:rPr>
              <a:t>Nearctic</a:t>
            </a:r>
            <a:r>
              <a:rPr lang="en-US" dirty="0" smtClean="0">
                <a:solidFill>
                  <a:schemeClr val="bg1"/>
                </a:solidFill>
                <a:latin typeface="Times New Roman" pitchFamily="18" charset="0"/>
                <a:cs typeface="Times New Roman" pitchFamily="18" charset="0"/>
              </a:rPr>
              <a:t> are quite closely related, so the two often considered as one, the </a:t>
            </a:r>
            <a:r>
              <a:rPr lang="en-US" b="1" dirty="0" err="1" smtClean="0">
                <a:solidFill>
                  <a:srgbClr val="FFFF00"/>
                </a:solidFill>
                <a:latin typeface="Times New Roman" pitchFamily="18" charset="0"/>
                <a:cs typeface="Times New Roman" pitchFamily="18" charset="0"/>
              </a:rPr>
              <a:t>Holarctic</a:t>
            </a:r>
            <a:r>
              <a:rPr lang="en-US" b="1" dirty="0" smtClean="0">
                <a:solidFill>
                  <a:schemeClr val="bg1"/>
                </a:solidFill>
                <a:latin typeface="Times New Roman" pitchFamily="18" charset="0"/>
                <a:cs typeface="Times New Roman" pitchFamily="18" charset="0"/>
              </a:rPr>
              <a:t>.</a:t>
            </a:r>
            <a:endParaRPr lang="en-US"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SUNBEAM\B.Sc. II\Animal Distribution\xctg5d5fzvk31.jpg"/>
          <p:cNvPicPr>
            <a:picLocks noChangeAspect="1" noChangeArrowheads="1"/>
          </p:cNvPicPr>
          <p:nvPr/>
        </p:nvPicPr>
        <p:blipFill>
          <a:blip r:embed="rId2"/>
          <a:srcRect/>
          <a:stretch>
            <a:fillRect/>
          </a:stretch>
        </p:blipFill>
        <p:spPr bwMode="auto">
          <a:xfrm>
            <a:off x="381000" y="76200"/>
            <a:ext cx="8534400" cy="2819400"/>
          </a:xfrm>
          <a:prstGeom prst="rect">
            <a:avLst/>
          </a:prstGeom>
          <a:noFill/>
        </p:spPr>
      </p:pic>
      <p:pic>
        <p:nvPicPr>
          <p:cNvPr id="8195" name="Picture 3" descr="E:\SUNBEAM\B.Sc. II\Animal Distribution\113-Figure5.16-1.png"/>
          <p:cNvPicPr>
            <a:picLocks noChangeAspect="1" noChangeArrowheads="1"/>
          </p:cNvPicPr>
          <p:nvPr/>
        </p:nvPicPr>
        <p:blipFill>
          <a:blip r:embed="rId3"/>
          <a:srcRect/>
          <a:stretch>
            <a:fillRect/>
          </a:stretch>
        </p:blipFill>
        <p:spPr bwMode="auto">
          <a:xfrm>
            <a:off x="304800" y="2971800"/>
            <a:ext cx="8686800" cy="3810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990</Words>
  <Application>Microsoft Office PowerPoint</Application>
  <PresentationFormat>On-screen Show (4:3)</PresentationFormat>
  <Paragraphs>61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dc:creator>
  <cp:lastModifiedBy>Lenovo</cp:lastModifiedBy>
  <cp:revision>25</cp:revision>
  <dcterms:created xsi:type="dcterms:W3CDTF">2006-08-16T00:00:00Z</dcterms:created>
  <dcterms:modified xsi:type="dcterms:W3CDTF">2022-01-27T10:31:37Z</dcterms:modified>
</cp:coreProperties>
</file>