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66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68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Genetic Engineering (concept and recombinant DNA technology) and its application in agriculture &amp; medical areas and energy production. 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B.Sc. Part III</a:t>
            </a:r>
          </a:p>
          <a:p>
            <a:pPr algn="ctr"/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Paper  II, Unit 1</a:t>
            </a:r>
            <a:endParaRPr lang="en-US" sz="24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SUNBEAM\B.Sc. III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158" y="2514600"/>
            <a:ext cx="8763000" cy="4193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SUNBEAM\B.Sc. III\33131902866_c6bd4e91a2_o.pn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rot="5400000">
            <a:off x="1676400" y="23622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SUNBEAM\B.Sc. III\41576_2003_Article_BFnrg1183_Fig1_HTML.pn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52400" y="228600"/>
            <a:ext cx="8839200" cy="654177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4572000" y="4648200"/>
            <a:ext cx="11430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SUNBEAM\B.Sc. III\nterspecies-somatic-cell-nuclear-transfer-A-Enucleation-of-bovine-oocyte-at-metaphas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600" cy="6319221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7620000" y="1371600"/>
            <a:ext cx="685800" cy="533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SUNBEAM\B.Sc. III\somatic nuclear transf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8873353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152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Baskerville Old Face" pitchFamily="18" charset="0"/>
              </a:rPr>
              <a:t>Somatic Nuclear Transfer (SNT)</a:t>
            </a:r>
            <a:endParaRPr lang="en-US" sz="2400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SUNBEAM\B.Sc. III\1-s2.0-S096098220100032X-g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486400" cy="5293379"/>
          </a:xfrm>
          <a:prstGeom prst="rect">
            <a:avLst/>
          </a:prstGeom>
          <a:noFill/>
        </p:spPr>
      </p:pic>
      <p:pic>
        <p:nvPicPr>
          <p:cNvPr id="10243" name="Picture 3" descr="E:\SUNBEAM\B.Sc. III\80b10baeaa64b53c246e019a3c8a1a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0" y="3835400"/>
            <a:ext cx="4064000" cy="3022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0198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Baskerville Old Face" pitchFamily="18" charset="0"/>
              </a:rPr>
              <a:t>Green Fluorescence Protein (GFP) inserted Transgenic monkey..</a:t>
            </a:r>
            <a:endParaRPr lang="en-US" sz="2400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2209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Baskerville Old Face" pitchFamily="18" charset="0"/>
              </a:rPr>
              <a:t>Glowing Monkey</a:t>
            </a:r>
            <a:endParaRPr lang="en-US" sz="2400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SUNBEAM\B.Sc. III\41586_2013_Article_BF497017a_Figa_HT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85788"/>
            <a:ext cx="8572500" cy="56864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152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Baskerville Old Face" pitchFamily="18" charset="0"/>
              </a:rPr>
              <a:t>Transgenic vs. Normal Salmon</a:t>
            </a:r>
            <a:endParaRPr lang="en-US" sz="2400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5448300" y="2019300"/>
            <a:ext cx="68580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enovo\Desktop\muscle\Sliding_filament_the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069992" cy="5181600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 flipV="1">
            <a:off x="609600" y="2819400"/>
            <a:ext cx="7848600" cy="76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05000" y="3962400"/>
            <a:ext cx="521208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71800" y="1295400"/>
            <a:ext cx="3048000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3400" y="4267200"/>
            <a:ext cx="457200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enovo\Desktop\muscle\the-sliding-filament-mechanism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enovo\Desktop\muscle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20866" cy="6477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04800" y="2362200"/>
            <a:ext cx="15240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43600" y="1600200"/>
            <a:ext cx="15240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novo\Desktop\muscle\MUT_Contraction1.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643438" cy="2593438"/>
          </a:xfrm>
          <a:prstGeom prst="rect">
            <a:avLst/>
          </a:prstGeom>
          <a:noFill/>
        </p:spPr>
      </p:pic>
      <p:pic>
        <p:nvPicPr>
          <p:cNvPr id="14339" name="Picture 3" descr="C:\Users\Lenovo\Desktop\muscle\973627e0f327c34b2b7d397a843655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438400"/>
            <a:ext cx="8763000" cy="4234032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16200000" flipV="1">
            <a:off x="6591300" y="1181100"/>
            <a:ext cx="1524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733800" y="2667000"/>
            <a:ext cx="685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38800" y="4038600"/>
            <a:ext cx="685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0"/>
            <a:ext cx="4767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Genetic Engineering/ Biotechnology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81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a science that combines the use of technology in the field of biological sciences.</a:t>
            </a:r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SUNBEAM\B.Sc. III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295400"/>
            <a:ext cx="2133599" cy="12953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514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G. Mendel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b="1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Century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SUNBEAM\B.Sc. III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990600"/>
            <a:ext cx="1494690" cy="1676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0" y="2590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T.H. Morgan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 Mapping 1922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E:\SUNBEAM\B.Sc. III\images (2).jpg"/>
          <p:cNvPicPr>
            <a:picLocks noChangeAspect="1" noChangeArrowheads="1"/>
          </p:cNvPicPr>
          <p:nvPr/>
        </p:nvPicPr>
        <p:blipFill>
          <a:blip r:embed="rId4"/>
          <a:srcRect l="2564" t="7377" r="2564" b="4100"/>
          <a:stretch>
            <a:fillRect/>
          </a:stretch>
        </p:blipFill>
        <p:spPr bwMode="auto">
          <a:xfrm>
            <a:off x="5943600" y="914400"/>
            <a:ext cx="2819400" cy="1828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715000" y="2705637"/>
            <a:ext cx="3251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Avery, MacLeod, and McCarty</a:t>
            </a:r>
          </a:p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DNA as genetic material, 1944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E:\SUNBEAM\B.Sc. III\download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657600"/>
            <a:ext cx="3200400" cy="2057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791200" y="5678269"/>
            <a:ext cx="32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Hershey and Chase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Confirmed DNA as genetic material, 1944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E:\SUNBEAM\B.Sc. III\download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3657600"/>
            <a:ext cx="2724150" cy="20574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667000" y="5715000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Werner Arber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Restriction enzymes, 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Late 1960s.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Nobel Prize, 1978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E:\SUNBEAM\B.Sc. III\download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3581400"/>
            <a:ext cx="2057400" cy="22098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04800" y="5791200"/>
            <a:ext cx="190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Károly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Ereky</a:t>
            </a:r>
            <a:endParaRPr lang="en-US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Coined the term “Biotechnology”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362200" y="1752600"/>
            <a:ext cx="838200" cy="381000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flipH="1">
            <a:off x="2209800" y="4495800"/>
            <a:ext cx="548640" cy="381000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953000" y="1752600"/>
            <a:ext cx="838200" cy="381000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flipH="1">
            <a:off x="5257800" y="4495800"/>
            <a:ext cx="548640" cy="381000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7078980" y="3436620"/>
            <a:ext cx="548640" cy="381000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04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brief History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85603" y="533400"/>
            <a:ext cx="795083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1974 - First Publication on inserting foreign DNA in mice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September,1980 – First successful generation of transgenic mice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November, 1980 – First micro-injection of foreign DNA in fertilized eggs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000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July 1996 -  Dolly, the first cloned sheep was born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14</a:t>
            </a:r>
            <a:r>
              <a:rPr lang="en-US" sz="2000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February 2003 – Dolly died</a:t>
            </a:r>
            <a:endParaRPr lang="en-US" sz="20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SUNBEAM\B.Sc. III\download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514600"/>
            <a:ext cx="3265714" cy="1828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343400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Kary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Mullis discovered Polymerase Chain Reaction (PCR) in 1985. A remarkable discovery that propelled the  field of Biotechnology.</a:t>
            </a:r>
          </a:p>
          <a:p>
            <a:pPr algn="just"/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Nobel Prize in Chemistry 1993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E:\SUNBEAM\B.Sc. III\pcr-components_me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286000"/>
            <a:ext cx="53340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139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 is Gene Cloning 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6200" y="457200"/>
            <a:ext cx="434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the generation of a new DNA molecule by combining genes from 2 different sets of DNA of 2 different organisms. Therefore, the new construct is a mixed form containing genes from both the organisms. It is called a Recombinant DNA or a Clone. </a:t>
            </a:r>
            <a:endParaRPr lang="en-US" sz="20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098" name="Picture 2" descr="E:\SUNBEAM\B.Sc. III\Steps-in-Gene-Clon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2400"/>
            <a:ext cx="4495800" cy="6544382"/>
          </a:xfrm>
          <a:prstGeom prst="rect">
            <a:avLst/>
          </a:prstGeom>
          <a:noFill/>
        </p:spPr>
      </p:pic>
      <p:pic>
        <p:nvPicPr>
          <p:cNvPr id="4100" name="Picture 4" descr="Gene Cloning. Plasmids and Recombinant DNA. - Stock Vector , #Ad ...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152400" y="2819400"/>
            <a:ext cx="4267200" cy="2560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UNBEAM\B.Sc. III\yylwLr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800" cy="6335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UNBEAM\B.Sc. III\Genetically-Engineered-insulin-production.pn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838201" y="152400"/>
            <a:ext cx="77724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UNBEAM\B.Sc. III\Insu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8763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UNBEAM\B.Sc. III\Fg16_12_SCID_gene_therapy3.gif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52400" y="762000"/>
            <a:ext cx="8839200" cy="589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152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Baskerville Old Face" pitchFamily="18" charset="0"/>
              </a:rPr>
              <a:t>Adenine </a:t>
            </a:r>
            <a:r>
              <a:rPr lang="en-US" sz="2400" dirty="0" err="1" smtClean="0">
                <a:solidFill>
                  <a:srgbClr val="FFFF00"/>
                </a:solidFill>
                <a:latin typeface="Baskerville Old Face" pitchFamily="18" charset="0"/>
              </a:rPr>
              <a:t>deaminase</a:t>
            </a:r>
            <a:r>
              <a:rPr lang="en-US" sz="2400" dirty="0" smtClean="0">
                <a:solidFill>
                  <a:srgbClr val="FFFF00"/>
                </a:solidFill>
                <a:latin typeface="Baskerville Old Face" pitchFamily="18" charset="0"/>
              </a:rPr>
              <a:t> (ADA) Gene therapy for SCID patients</a:t>
            </a:r>
            <a:endParaRPr lang="en-US" sz="2400" dirty="0">
              <a:solidFill>
                <a:srgbClr val="FFFF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SUNBEAM\B.Sc. III\lPbvQ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5029200" cy="6344816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5562600" y="1981200"/>
            <a:ext cx="3352800" cy="29718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askerville Old Face" pitchFamily="18" charset="0"/>
              </a:rPr>
              <a:t>Transgenic Animals</a:t>
            </a:r>
            <a:endParaRPr lang="en-US" sz="3600" b="1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277</Words>
  <Application>Microsoft Office PowerPoint</Application>
  <PresentationFormat>On-screen Show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11</cp:revision>
  <dcterms:created xsi:type="dcterms:W3CDTF">2006-08-16T00:00:00Z</dcterms:created>
  <dcterms:modified xsi:type="dcterms:W3CDTF">2021-12-14T06:45:13Z</dcterms:modified>
</cp:coreProperties>
</file>